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14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03" r:id="rId2"/>
    <p:sldMasterId id="2147483805" r:id="rId3"/>
    <p:sldMasterId id="2147483807" r:id="rId4"/>
    <p:sldMasterId id="2147483809" r:id="rId5"/>
  </p:sldMasterIdLst>
  <p:notesMasterIdLst>
    <p:notesMasterId r:id="rId20"/>
  </p:notesMasterIdLst>
  <p:sldIdLst>
    <p:sldId id="256" r:id="rId6"/>
    <p:sldId id="271" r:id="rId7"/>
    <p:sldId id="273" r:id="rId8"/>
    <p:sldId id="272" r:id="rId9"/>
    <p:sldId id="274" r:id="rId10"/>
    <p:sldId id="259" r:id="rId11"/>
    <p:sldId id="264" r:id="rId12"/>
    <p:sldId id="265" r:id="rId13"/>
    <p:sldId id="266" r:id="rId14"/>
    <p:sldId id="267" r:id="rId15"/>
    <p:sldId id="268" r:id="rId16"/>
    <p:sldId id="261" r:id="rId17"/>
    <p:sldId id="262" r:id="rId18"/>
    <p:sldId id="270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76" autoAdjust="0"/>
  </p:normalViewPr>
  <p:slideViewPr>
    <p:cSldViewPr>
      <p:cViewPr>
        <p:scale>
          <a:sx n="94" d="100"/>
          <a:sy n="94" d="100"/>
        </p:scale>
        <p:origin x="-18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6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1104776236984"/>
          <c:y val="2.425823740316746E-2"/>
          <c:w val="0.8480773285291533"/>
          <c:h val="0.877505567928730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4B4B"/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4B4B">
                  <a:alpha val="50000"/>
                </a:srgbClr>
              </a:solidFill>
              <a:ln w="15875">
                <a:solidFill>
                  <a:schemeClr val="tx2"/>
                </a:solidFill>
                <a:prstDash val="solid"/>
              </a:ln>
              <a:effectLst>
                <a:outerShdw sx="1000" sy="1000" algn="ctr" rotWithShape="0">
                  <a:srgbClr val="000000"/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4B4B">
                  <a:alpha val="50000"/>
                </a:srgbClr>
              </a:solidFill>
              <a:ln w="15875">
                <a:solidFill>
                  <a:schemeClr val="tx2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-631</c:v>
                </c:pt>
                <c:pt idx="1">
                  <c:v>-631</c:v>
                </c:pt>
                <c:pt idx="2">
                  <c:v>-631</c:v>
                </c:pt>
                <c:pt idx="3">
                  <c:v>-631</c:v>
                </c:pt>
                <c:pt idx="4">
                  <c:v>-631</c:v>
                </c:pt>
                <c:pt idx="5">
                  <c:v>-631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50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1">
                  <c:v>-125</c:v>
                </c:pt>
                <c:pt idx="2">
                  <c:v>-125</c:v>
                </c:pt>
                <c:pt idx="3">
                  <c:v>-125</c:v>
                </c:pt>
                <c:pt idx="4">
                  <c:v>-125</c:v>
                </c:pt>
                <c:pt idx="5">
                  <c:v>-125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 formatCode="#,##0">
                  <c:v>-125</c:v>
                </c:pt>
                <c:pt idx="3" formatCode="#,##0">
                  <c:v>-125</c:v>
                </c:pt>
                <c:pt idx="4" formatCode="#,##0">
                  <c:v>-125</c:v>
                </c:pt>
                <c:pt idx="5" formatCode="#,##0">
                  <c:v>-125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3">
                  <c:v>-250</c:v>
                </c:pt>
                <c:pt idx="4">
                  <c:v>-250</c:v>
                </c:pt>
                <c:pt idx="5">
                  <c:v>-250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2">
                  <c:v>-237</c:v>
                </c:pt>
                <c:pt idx="3">
                  <c:v>-175</c:v>
                </c:pt>
                <c:pt idx="4">
                  <c:v>-215</c:v>
                </c:pt>
                <c:pt idx="5">
                  <c:v>-265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190071168"/>
        <c:axId val="190072704"/>
      </c:barChart>
      <c:catAx>
        <c:axId val="1900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90072704"/>
        <c:crosses val="autoZero"/>
        <c:auto val="1"/>
        <c:lblAlgn val="ctr"/>
        <c:lblOffset val="100"/>
        <c:noMultiLvlLbl val="0"/>
      </c:catAx>
      <c:valAx>
        <c:axId val="190072704"/>
        <c:scaling>
          <c:orientation val="minMax"/>
          <c:max val="0"/>
          <c:min val="-16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90071168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3968253968247E-2"/>
          <c:y val="3.0526648736059789E-2"/>
          <c:w val="0.86349206349206353"/>
          <c:h val="0.873779629489983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rgbClr val="99CCFF"/>
            </a:solidFill>
            <a:ln w="1547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Sheet1!$B$1:$AB$1</c:f>
              <c:strCache>
                <c:ptCount val="27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1.05</c:v>
                </c:pt>
                <c:pt idx="1">
                  <c:v>1.1399999999999999</c:v>
                </c:pt>
                <c:pt idx="2">
                  <c:v>1.73</c:v>
                </c:pt>
                <c:pt idx="3">
                  <c:v>1.92</c:v>
                </c:pt>
                <c:pt idx="4">
                  <c:v>2.12</c:v>
                </c:pt>
                <c:pt idx="5">
                  <c:v>1.93</c:v>
                </c:pt>
                <c:pt idx="6">
                  <c:v>1.25</c:v>
                </c:pt>
                <c:pt idx="7">
                  <c:v>1.49</c:v>
                </c:pt>
                <c:pt idx="8">
                  <c:v>1.5840000000000001</c:v>
                </c:pt>
                <c:pt idx="9">
                  <c:v>1.698</c:v>
                </c:pt>
                <c:pt idx="10">
                  <c:v>1.9530000000000001</c:v>
                </c:pt>
                <c:pt idx="11">
                  <c:v>2.2629999999999999</c:v>
                </c:pt>
                <c:pt idx="12">
                  <c:v>1.579</c:v>
                </c:pt>
                <c:pt idx="13">
                  <c:v>1.4379999999999999</c:v>
                </c:pt>
                <c:pt idx="14">
                  <c:v>1.4770000000000001</c:v>
                </c:pt>
                <c:pt idx="15">
                  <c:v>2.105</c:v>
                </c:pt>
                <c:pt idx="16">
                  <c:v>2.387</c:v>
                </c:pt>
                <c:pt idx="17">
                  <c:v>2.403</c:v>
                </c:pt>
                <c:pt idx="18">
                  <c:v>2.3069999999999999</c:v>
                </c:pt>
                <c:pt idx="19">
                  <c:v>3.024</c:v>
                </c:pt>
                <c:pt idx="20">
                  <c:v>2.5499999999999998</c:v>
                </c:pt>
                <c:pt idx="21">
                  <c:v>1.742</c:v>
                </c:pt>
                <c:pt idx="22">
                  <c:v>1.802</c:v>
                </c:pt>
                <c:pt idx="23">
                  <c:v>1.595</c:v>
                </c:pt>
                <c:pt idx="24">
                  <c:v>1.3069999999999999</c:v>
                </c:pt>
                <c:pt idx="25">
                  <c:v>0.88300000000000001</c:v>
                </c:pt>
                <c:pt idx="26">
                  <c:v>0.627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73209856"/>
        <c:axId val="173360256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Investoinnit, netto 1)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strRef>
              <c:f>Sheet1!$B$1:$AB$1</c:f>
              <c:strCache>
                <c:ptCount val="27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</c:strCache>
            </c:strRef>
          </c:cat>
          <c:val>
            <c:numRef>
              <c:f>Sheet1!$B$4:$AB$4</c:f>
              <c:numCache>
                <c:formatCode>General</c:formatCode>
                <c:ptCount val="27"/>
                <c:pt idx="0">
                  <c:v>1.9379999999999999</c:v>
                </c:pt>
                <c:pt idx="1">
                  <c:v>1.5149999999999999</c:v>
                </c:pt>
                <c:pt idx="2">
                  <c:v>1.1739999999999999</c:v>
                </c:pt>
                <c:pt idx="3">
                  <c:v>1.091</c:v>
                </c:pt>
                <c:pt idx="4">
                  <c:v>0.94499999999999995</c:v>
                </c:pt>
                <c:pt idx="5">
                  <c:v>1.425</c:v>
                </c:pt>
                <c:pt idx="6">
                  <c:v>1.7090000000000001</c:v>
                </c:pt>
                <c:pt idx="7">
                  <c:v>1.6910000000000001</c:v>
                </c:pt>
                <c:pt idx="8">
                  <c:v>1.333</c:v>
                </c:pt>
                <c:pt idx="9">
                  <c:v>1.675</c:v>
                </c:pt>
                <c:pt idx="10">
                  <c:v>2.3370000000000002</c:v>
                </c:pt>
                <c:pt idx="11">
                  <c:v>2.109</c:v>
                </c:pt>
                <c:pt idx="12">
                  <c:v>2.327</c:v>
                </c:pt>
                <c:pt idx="13">
                  <c:v>2.4489999999999998</c:v>
                </c:pt>
                <c:pt idx="14">
                  <c:v>2.0960000000000001</c:v>
                </c:pt>
                <c:pt idx="15">
                  <c:v>1.776</c:v>
                </c:pt>
                <c:pt idx="16">
                  <c:v>2.68</c:v>
                </c:pt>
                <c:pt idx="17">
                  <c:v>3.0059999999999998</c:v>
                </c:pt>
                <c:pt idx="18">
                  <c:v>3.0790000000000002</c:v>
                </c:pt>
                <c:pt idx="19">
                  <c:v>3.016</c:v>
                </c:pt>
                <c:pt idx="20">
                  <c:v>3.3239999999999998</c:v>
                </c:pt>
                <c:pt idx="21">
                  <c:v>3.677</c:v>
                </c:pt>
                <c:pt idx="22">
                  <c:v>3.65</c:v>
                </c:pt>
                <c:pt idx="23">
                  <c:v>3.65</c:v>
                </c:pt>
                <c:pt idx="24">
                  <c:v>3.65</c:v>
                </c:pt>
                <c:pt idx="25">
                  <c:v>3.65</c:v>
                </c:pt>
                <c:pt idx="26">
                  <c:v>3.65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09856"/>
        <c:axId val="173360256"/>
      </c:line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Poistot 2)</c:v>
                </c:pt>
              </c:strCache>
            </c:strRef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strRef>
              <c:f>Sheet1!$B$1:$AB$1</c:f>
              <c:strCache>
                <c:ptCount val="27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6">
                  <c:v>1.216</c:v>
                </c:pt>
                <c:pt idx="7">
                  <c:v>1.274</c:v>
                </c:pt>
                <c:pt idx="8">
                  <c:v>1.36</c:v>
                </c:pt>
                <c:pt idx="9">
                  <c:v>1.421</c:v>
                </c:pt>
                <c:pt idx="10">
                  <c:v>1.45</c:v>
                </c:pt>
                <c:pt idx="11">
                  <c:v>1.5589999999999999</c:v>
                </c:pt>
                <c:pt idx="12">
                  <c:v>1.611</c:v>
                </c:pt>
                <c:pt idx="13">
                  <c:v>1.6919999999999999</c:v>
                </c:pt>
                <c:pt idx="14">
                  <c:v>1.7569999999999999</c:v>
                </c:pt>
                <c:pt idx="15">
                  <c:v>1.78</c:v>
                </c:pt>
                <c:pt idx="16">
                  <c:v>1.839</c:v>
                </c:pt>
                <c:pt idx="17">
                  <c:v>1.9430000000000001</c:v>
                </c:pt>
                <c:pt idx="18">
                  <c:v>2.036</c:v>
                </c:pt>
                <c:pt idx="19">
                  <c:v>2.1560000000000001</c:v>
                </c:pt>
                <c:pt idx="20">
                  <c:v>2.2290000000000001</c:v>
                </c:pt>
                <c:pt idx="21">
                  <c:v>2.3559999999999999</c:v>
                </c:pt>
                <c:pt idx="22">
                  <c:v>2.65</c:v>
                </c:pt>
                <c:pt idx="23">
                  <c:v>2.75</c:v>
                </c:pt>
                <c:pt idx="24">
                  <c:v>2.85</c:v>
                </c:pt>
                <c:pt idx="25">
                  <c:v>2.95</c:v>
                </c:pt>
                <c:pt idx="26">
                  <c:v>3.05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61792"/>
        <c:axId val="192223104"/>
      </c:lineChart>
      <c:catAx>
        <c:axId val="17320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9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3360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360256"/>
        <c:scaling>
          <c:orientation val="minMax"/>
          <c:max val="4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3209856"/>
        <c:crosses val="autoZero"/>
        <c:crossBetween val="between"/>
        <c:majorUnit val="0.5"/>
        <c:minorUnit val="0.1"/>
      </c:valAx>
      <c:catAx>
        <c:axId val="173361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92223104"/>
        <c:crosses val="autoZero"/>
        <c:auto val="0"/>
        <c:lblAlgn val="ctr"/>
        <c:lblOffset val="100"/>
        <c:noMultiLvlLbl val="0"/>
      </c:catAx>
      <c:valAx>
        <c:axId val="192223104"/>
        <c:scaling>
          <c:orientation val="minMax"/>
          <c:max val="4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3361792"/>
        <c:crosses val="max"/>
        <c:crossBetween val="between"/>
      </c:valAx>
      <c:spPr>
        <a:noFill/>
        <a:ln w="154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107796513545883"/>
          <c:y val="7.8079623608692736E-2"/>
          <c:w val="0.29765224062358336"/>
          <c:h val="0.1396237114196342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3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taulukot!$G$3</c:f>
              <c:strCache>
                <c:ptCount val="1"/>
                <c:pt idx="0">
                  <c:v>Mitä toimenpiteitä on jo tehty, meneillään kunnassa, monivalinta?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taulukot!$G$5:$G$19</c:f>
              <c:strCache>
                <c:ptCount val="15"/>
                <c:pt idx="0">
                  <c:v>Etsivä nuorisotyö</c:v>
                </c:pt>
                <c:pt idx="1">
                  <c:v>Kesätyöpaikat</c:v>
                </c:pt>
                <c:pt idx="2">
                  <c:v>Kuntouttava työtoiminta</c:v>
                </c:pt>
                <c:pt idx="3">
                  <c:v>Nuorten työpaja</c:v>
                </c:pt>
                <c:pt idx="4">
                  <c:v>Työkokeilut</c:v>
                </c:pt>
                <c:pt idx="5">
                  <c:v>Palkkatuettu työ</c:v>
                </c:pt>
                <c:pt idx="6">
                  <c:v>Nivelvaiheen koulutus/ohjaus</c:v>
                </c:pt>
                <c:pt idx="7">
                  <c:v>Oppisopimustyöpaikat</c:v>
                </c:pt>
                <c:pt idx="8">
                  <c:v>Nuorten palvelu- ja neuvontapiste </c:v>
                </c:pt>
                <c:pt idx="9">
                  <c:v>Starttivalmennus</c:v>
                </c:pt>
                <c:pt idx="10">
                  <c:v>Nuorille räätälöidyt päihde- ja mielenterveyspalvelut</c:v>
                </c:pt>
                <c:pt idx="11">
                  <c:v>10 luokka eli lisäopetus</c:v>
                </c:pt>
                <c:pt idx="12">
                  <c:v>Koulutuskokeilut</c:v>
                </c:pt>
                <c:pt idx="13">
                  <c:v>Jotain muuta</c:v>
                </c:pt>
                <c:pt idx="14">
                  <c:v>Ohjaava koulutus</c:v>
                </c:pt>
              </c:strCache>
            </c:strRef>
          </c:cat>
          <c:val>
            <c:numRef>
              <c:f>taulukot!$I$5:$I$19</c:f>
              <c:numCache>
                <c:formatCode>0.0</c:formatCode>
                <c:ptCount val="15"/>
                <c:pt idx="0">
                  <c:v>95.726495726495727</c:v>
                </c:pt>
                <c:pt idx="1">
                  <c:v>95.726495726495727</c:v>
                </c:pt>
                <c:pt idx="2">
                  <c:v>83.760683760683762</c:v>
                </c:pt>
                <c:pt idx="3">
                  <c:v>80.341880341880341</c:v>
                </c:pt>
                <c:pt idx="4">
                  <c:v>80.341880341880341</c:v>
                </c:pt>
                <c:pt idx="5">
                  <c:v>69.230769230769226</c:v>
                </c:pt>
                <c:pt idx="6">
                  <c:v>59.82905982905983</c:v>
                </c:pt>
                <c:pt idx="7">
                  <c:v>56.410256410256409</c:v>
                </c:pt>
                <c:pt idx="8">
                  <c:v>45.299145299145302</c:v>
                </c:pt>
                <c:pt idx="9">
                  <c:v>43.589743589743591</c:v>
                </c:pt>
                <c:pt idx="10">
                  <c:v>37.606837606837608</c:v>
                </c:pt>
                <c:pt idx="11">
                  <c:v>35.897435897435898</c:v>
                </c:pt>
                <c:pt idx="12">
                  <c:v>34.188034188034187</c:v>
                </c:pt>
                <c:pt idx="13">
                  <c:v>31.623931623931625</c:v>
                </c:pt>
                <c:pt idx="14">
                  <c:v>28.205128205128204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64928"/>
        <c:axId val="71966720"/>
      </c:barChart>
      <c:catAx>
        <c:axId val="71964928"/>
        <c:scaling>
          <c:orientation val="maxMin"/>
        </c:scaling>
        <c:delete val="0"/>
        <c:axPos val="l"/>
        <c:majorTickMark val="out"/>
        <c:minorTickMark val="none"/>
        <c:tickLblPos val="nextTo"/>
        <c:crossAx val="71966720"/>
        <c:crosses val="autoZero"/>
        <c:auto val="1"/>
        <c:lblAlgn val="ctr"/>
        <c:lblOffset val="100"/>
        <c:noMultiLvlLbl val="0"/>
      </c:catAx>
      <c:valAx>
        <c:axId val="71966720"/>
        <c:scaling>
          <c:orientation val="minMax"/>
          <c:max val="100"/>
        </c:scaling>
        <c:delete val="0"/>
        <c:axPos val="t"/>
        <c:majorGridlines/>
        <c:numFmt formatCode="0.0" sourceLinked="1"/>
        <c:majorTickMark val="out"/>
        <c:minorTickMark val="none"/>
        <c:tickLblPos val="nextTo"/>
        <c:crossAx val="7196492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0.40909</cdr:x>
      <cdr:y>0.64912</cdr:y>
    </cdr:from>
    <cdr:to>
      <cdr:x>0.52273</cdr:x>
      <cdr:y>0.71245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592288" y="295232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0.13636</cdr:x>
      <cdr:y>0.37997</cdr:y>
    </cdr:from>
    <cdr:to>
      <cdr:x>0.22727</cdr:x>
      <cdr:y>0.4433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864096" y="172819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0.27273</cdr:x>
      <cdr:y>0.4433</cdr:y>
    </cdr:from>
    <cdr:to>
      <cdr:x>0.36364</cdr:x>
      <cdr:y>0.50663</cdr:y>
    </cdr:to>
    <cdr:sp macro="" textlink="">
      <cdr:nvSpPr>
        <cdr:cNvPr id="5" name="Tekstiruutu 1"/>
        <cdr:cNvSpPr txBox="1"/>
      </cdr:nvSpPr>
      <cdr:spPr>
        <a:xfrm xmlns:a="http://schemas.openxmlformats.org/drawingml/2006/main">
          <a:off x="1728192" y="201622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0.82955</cdr:x>
      <cdr:y>0.79161</cdr:y>
    </cdr:from>
    <cdr:to>
      <cdr:x>0.94318</cdr:x>
      <cdr:y>0.85494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5256584" y="3600400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0.54545</cdr:x>
      <cdr:y>0.74412</cdr:y>
    </cdr:from>
    <cdr:to>
      <cdr:x>0.67045</cdr:x>
      <cdr:y>0.80744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456384" y="338437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-1 306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0.69318</cdr:x>
      <cdr:y>0.77578</cdr:y>
    </cdr:from>
    <cdr:to>
      <cdr:x>0.81017</cdr:x>
      <cdr:y>0.83911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4392488" y="3528392"/>
          <a:ext cx="7412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-1 346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18.4.2013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CAD98-5F12-4D04-ADC1-94744B37E0E5}" type="slidenum">
              <a:rPr lang="fi-FI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9FB9-C8B4-48B3-B139-3C508F2B27E7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8C01-1F01-4390-B94D-FF8BC2E6FA89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E250-2C70-4F58-84E9-5AD45082DC3E}" type="datetime1">
              <a:rPr lang="fi-FI" smtClean="0"/>
              <a:t>18.4.2013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CF00-C010-4202-9CF5-AC776AC276AB}" type="datetime1">
              <a:rPr lang="fi-FI" smtClean="0"/>
              <a:t>18.4.2013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5F99-B79D-4740-8E83-C65E306657C1}" type="datetime1">
              <a:rPr lang="fi-FI" smtClean="0"/>
              <a:t>18.4.2013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0FBC-BF72-4EEC-A128-1DAB7FD55568}" type="datetime1">
              <a:rPr lang="fi-FI" smtClean="0"/>
              <a:t>18.4.2013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0792-1BBB-4376-9B4E-7CC8F7B6E4EF}" type="datetime1">
              <a:rPr lang="fi-FI" smtClean="0"/>
              <a:t>18.4.2013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B5B7-3075-453F-B170-5A28547ADC1F}" type="datetime1">
              <a:rPr lang="fi-FI" smtClean="0"/>
              <a:t>18.4.2013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[pvm]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Etunimi Sukunimi titteli | Tapahtuma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91B4-6D7F-4945-B92E-B85DEB1FE09E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[pvm]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Etunimi Sukunimi titteli | Tapahtuma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7740650" y="6381750"/>
            <a:ext cx="576263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471E-6AAB-4085-949B-476CD8452081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8.4.2013          Timo Kietäväinen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BF278758-A893-4C34-81A5-98C59AD1EEC6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.png"/><Relationship Id="rId2" Type="http://schemas.openxmlformats.org/officeDocument/2006/relationships/theme" Target="../theme/theme2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.png"/><Relationship Id="rId2" Type="http://schemas.openxmlformats.org/officeDocument/2006/relationships/theme" Target="../theme/theme3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em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22AE46D2-399A-4217-8461-1B8253A48C88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2E63"/>
                </a:solidFill>
              </a:rPr>
              <a:t>[pvm]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2E63"/>
                </a:solidFill>
              </a:rPr>
              <a:t>Etunimi Sukunimi titteli | Tapahtuma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>
              <a:solidFill>
                <a:srgbClr val="002E63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2E63"/>
                </a:solidFill>
              </a:rPr>
              <a:t>[pvm]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2E63"/>
                </a:solidFill>
              </a:rPr>
              <a:t>Etunimi Sukunimi titteli | Tapahtuma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‹#›</a:t>
            </a:fld>
            <a:endParaRPr lang="fi-FI">
              <a:solidFill>
                <a:srgbClr val="002E63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413625" y="6405563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14.9.2011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98700" y="6369050"/>
            <a:ext cx="800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8988" y="637222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5CCCE-D93C-4218-A576-FD71424AD5D8}" type="slidenum">
              <a:rPr 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311400" y="6369050"/>
            <a:ext cx="754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1" name="Picture 7" descr="kuvi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3313" y="0"/>
            <a:ext cx="4206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234950"/>
            <a:ext cx="7959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381125"/>
            <a:ext cx="79533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862388" y="33924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321550" y="6365875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14.9.2011</a:t>
            </a:r>
          </a:p>
        </p:txBody>
      </p:sp>
      <p:pic>
        <p:nvPicPr>
          <p:cNvPr id="1036" name="Picture 12" descr="VM nim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8" y="6411913"/>
            <a:ext cx="1863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7813" algn="l" rtl="0" eaLnBrk="0" fontAlgn="base" hangingPunct="0">
        <a:spcBef>
          <a:spcPct val="20000"/>
        </a:spcBef>
        <a:spcAft>
          <a:spcPct val="0"/>
        </a:spcAft>
        <a:buClr>
          <a:srgbClr val="304E88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616075" indent="-3206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2239963" indent="-307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3025775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34829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9401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3973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8545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365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-laskentataulukko3.xls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-laskentataulukko2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Valtioneuvoston selonteko valtiontalouden kehyksistä vuosille 2014-2017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Eduskunnan työelämä- ja tasa-arvovaliokunta 18.4.2013</a:t>
            </a:r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B177-FE12-463D-9965-7F9FC837F2B6}" type="datetime1">
              <a:rPr lang="fi-FI" smtClean="0"/>
              <a:t>18.4.2013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/>
          </a:p>
        </p:txBody>
      </p:sp>
      <p:sp>
        <p:nvSpPr>
          <p:cNvPr id="78" name="Otsikko 77"/>
          <p:cNvSpPr>
            <a:spLocks noGrp="1"/>
          </p:cNvSpPr>
          <p:nvPr>
            <p:ph type="title"/>
          </p:nvPr>
        </p:nvSpPr>
        <p:spPr>
          <a:xfrm>
            <a:off x="720084" y="161204"/>
            <a:ext cx="7779600" cy="61228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Työmarkkinatuki kokonaisuudessaan</a:t>
            </a:r>
            <a:endParaRPr lang="fi-FI" dirty="0"/>
          </a:p>
        </p:txBody>
      </p:sp>
      <p:sp>
        <p:nvSpPr>
          <p:cNvPr id="22" name="Suorakulmio 21"/>
          <p:cNvSpPr/>
          <p:nvPr/>
        </p:nvSpPr>
        <p:spPr>
          <a:xfrm>
            <a:off x="395536" y="1607134"/>
            <a:ext cx="3240360" cy="4464496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Suorakulmio 22"/>
          <p:cNvSpPr/>
          <p:nvPr/>
        </p:nvSpPr>
        <p:spPr>
          <a:xfrm>
            <a:off x="5576352" y="1596101"/>
            <a:ext cx="3240360" cy="4464496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2343512" y="4199422"/>
            <a:ext cx="1292249" cy="1872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Tekstiruutu 24"/>
          <p:cNvSpPr txBox="1"/>
          <p:nvPr/>
        </p:nvSpPr>
        <p:spPr>
          <a:xfrm>
            <a:off x="3923928" y="1907540"/>
            <a:ext cx="149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  <a:r>
              <a:rPr lang="fi-FI" dirty="0" smtClean="0"/>
              <a:t>lle 300 pv</a:t>
            </a:r>
            <a:endParaRPr lang="fi-FI" dirty="0"/>
          </a:p>
        </p:txBody>
      </p:sp>
      <p:sp>
        <p:nvSpPr>
          <p:cNvPr id="26" name="Tekstiruutu 25"/>
          <p:cNvSpPr txBox="1"/>
          <p:nvPr/>
        </p:nvSpPr>
        <p:spPr>
          <a:xfrm>
            <a:off x="3986491" y="365471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300-499 pv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4086679" y="4806844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</a:t>
            </a:r>
            <a:r>
              <a:rPr lang="fi-FI" dirty="0" smtClean="0"/>
              <a:t>li 500 pv</a:t>
            </a:r>
            <a:endParaRPr lang="fi-FI" dirty="0"/>
          </a:p>
        </p:txBody>
      </p:sp>
      <p:sp>
        <p:nvSpPr>
          <p:cNvPr id="34" name="Tekstiruutu 33"/>
          <p:cNvSpPr txBox="1"/>
          <p:nvPr/>
        </p:nvSpPr>
        <p:spPr>
          <a:xfrm>
            <a:off x="395536" y="117508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aktiivi</a:t>
            </a:r>
            <a:endParaRPr lang="fi-FI" dirty="0"/>
          </a:p>
        </p:txBody>
      </p:sp>
      <p:sp>
        <p:nvSpPr>
          <p:cNvPr id="35" name="Tekstiruutu 34"/>
          <p:cNvSpPr txBox="1"/>
          <p:nvPr/>
        </p:nvSpPr>
        <p:spPr>
          <a:xfrm>
            <a:off x="7937945" y="114282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aktiivi</a:t>
            </a:r>
            <a:endParaRPr lang="fi-FI" dirty="0"/>
          </a:p>
        </p:txBody>
      </p:sp>
      <p:sp>
        <p:nvSpPr>
          <p:cNvPr id="36" name="Tekstiruutu 35"/>
          <p:cNvSpPr txBox="1"/>
          <p:nvPr/>
        </p:nvSpPr>
        <p:spPr>
          <a:xfrm>
            <a:off x="2148046" y="114282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työttömyys</a:t>
            </a:r>
            <a:endParaRPr lang="fi-FI" dirty="0"/>
          </a:p>
        </p:txBody>
      </p:sp>
      <p:sp>
        <p:nvSpPr>
          <p:cNvPr id="38" name="Suorakulmio 37"/>
          <p:cNvSpPr/>
          <p:nvPr/>
        </p:nvSpPr>
        <p:spPr>
          <a:xfrm>
            <a:off x="5576352" y="4199422"/>
            <a:ext cx="1296144" cy="1872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42" name="Suora yhdysviiva 41"/>
          <p:cNvCxnSpPr/>
          <p:nvPr/>
        </p:nvCxnSpPr>
        <p:spPr>
          <a:xfrm>
            <a:off x="1911464" y="1607134"/>
            <a:ext cx="0" cy="1850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/>
          <p:cNvCxnSpPr/>
          <p:nvPr/>
        </p:nvCxnSpPr>
        <p:spPr>
          <a:xfrm>
            <a:off x="1119376" y="3457276"/>
            <a:ext cx="0" cy="74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>
            <a:off x="1119376" y="419942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/>
          <p:cNvCxnSpPr/>
          <p:nvPr/>
        </p:nvCxnSpPr>
        <p:spPr>
          <a:xfrm>
            <a:off x="7304544" y="1607134"/>
            <a:ext cx="0" cy="1850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orakulmio 56"/>
          <p:cNvSpPr/>
          <p:nvPr/>
        </p:nvSpPr>
        <p:spPr>
          <a:xfrm>
            <a:off x="395536" y="1607134"/>
            <a:ext cx="1515928" cy="185014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Suorakulmio 57"/>
          <p:cNvSpPr/>
          <p:nvPr/>
        </p:nvSpPr>
        <p:spPr>
          <a:xfrm>
            <a:off x="395536" y="3457276"/>
            <a:ext cx="723840" cy="74214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Suorakulmio 58"/>
          <p:cNvSpPr/>
          <p:nvPr/>
        </p:nvSpPr>
        <p:spPr>
          <a:xfrm>
            <a:off x="395536" y="4199422"/>
            <a:ext cx="723840" cy="186117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1" name="Suora yhdysviiva 60"/>
          <p:cNvCxnSpPr>
            <a:stCxn id="54" idx="0"/>
            <a:endCxn id="54" idx="0"/>
          </p:cNvCxnSpPr>
          <p:nvPr/>
        </p:nvCxnSpPr>
        <p:spPr>
          <a:xfrm>
            <a:off x="6836492" y="34572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iruutu 63"/>
          <p:cNvSpPr txBox="1"/>
          <p:nvPr/>
        </p:nvSpPr>
        <p:spPr>
          <a:xfrm>
            <a:off x="5576352" y="1175086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työttömyys</a:t>
            </a:r>
            <a:endParaRPr lang="fi-FI" dirty="0"/>
          </a:p>
        </p:txBody>
      </p:sp>
      <p:sp>
        <p:nvSpPr>
          <p:cNvPr id="67" name="Suorakulmio 66"/>
          <p:cNvSpPr/>
          <p:nvPr/>
        </p:nvSpPr>
        <p:spPr>
          <a:xfrm>
            <a:off x="6872496" y="4199422"/>
            <a:ext cx="1296144" cy="1872208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8" name="Suorakulmio 67"/>
          <p:cNvSpPr/>
          <p:nvPr/>
        </p:nvSpPr>
        <p:spPr>
          <a:xfrm>
            <a:off x="8096632" y="3457276"/>
            <a:ext cx="720080" cy="74214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Suorakulmio 68"/>
          <p:cNvSpPr/>
          <p:nvPr/>
        </p:nvSpPr>
        <p:spPr>
          <a:xfrm>
            <a:off x="7304544" y="1604552"/>
            <a:ext cx="1515928" cy="185014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kstiruutu 69"/>
          <p:cNvSpPr txBox="1"/>
          <p:nvPr/>
        </p:nvSpPr>
        <p:spPr>
          <a:xfrm>
            <a:off x="2671442" y="608400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kunta</a:t>
            </a:r>
            <a:endParaRPr lang="fi-FI" dirty="0"/>
          </a:p>
        </p:txBody>
      </p:sp>
      <p:sp>
        <p:nvSpPr>
          <p:cNvPr id="71" name="Suorakulmio 70"/>
          <p:cNvSpPr/>
          <p:nvPr/>
        </p:nvSpPr>
        <p:spPr>
          <a:xfrm>
            <a:off x="8096632" y="4199421"/>
            <a:ext cx="723840" cy="186117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kstiruutu 71"/>
          <p:cNvSpPr txBox="1"/>
          <p:nvPr/>
        </p:nvSpPr>
        <p:spPr>
          <a:xfrm>
            <a:off x="5576352" y="607163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kunta</a:t>
            </a:r>
            <a:endParaRPr lang="fi-FI" dirty="0"/>
          </a:p>
        </p:txBody>
      </p:sp>
      <p:sp>
        <p:nvSpPr>
          <p:cNvPr id="54" name="Suorakulmio 53"/>
          <p:cNvSpPr/>
          <p:nvPr/>
        </p:nvSpPr>
        <p:spPr>
          <a:xfrm>
            <a:off x="5576352" y="3457276"/>
            <a:ext cx="2520280" cy="742146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32" name="Suora yhdysviiva 31"/>
          <p:cNvCxnSpPr/>
          <p:nvPr/>
        </p:nvCxnSpPr>
        <p:spPr>
          <a:xfrm>
            <a:off x="395536" y="345727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395536" y="419942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iruutu 73"/>
          <p:cNvSpPr txBox="1"/>
          <p:nvPr/>
        </p:nvSpPr>
        <p:spPr>
          <a:xfrm>
            <a:off x="247760" y="6084004"/>
            <a:ext cx="81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valtio</a:t>
            </a:r>
            <a:endParaRPr lang="fi-FI" dirty="0"/>
          </a:p>
        </p:txBody>
      </p:sp>
      <p:sp>
        <p:nvSpPr>
          <p:cNvPr id="75" name="Tekstiruutu 74"/>
          <p:cNvSpPr txBox="1"/>
          <p:nvPr/>
        </p:nvSpPr>
        <p:spPr>
          <a:xfrm>
            <a:off x="8003348" y="6060597"/>
            <a:ext cx="81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valtio</a:t>
            </a:r>
            <a:endParaRPr lang="fi-FI" dirty="0"/>
          </a:p>
        </p:txBody>
      </p:sp>
      <p:sp>
        <p:nvSpPr>
          <p:cNvPr id="76" name="Tekstiruutu 75"/>
          <p:cNvSpPr txBox="1"/>
          <p:nvPr/>
        </p:nvSpPr>
        <p:spPr>
          <a:xfrm>
            <a:off x="1066169" y="773488"/>
            <a:ext cx="181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Tilanne nyt</a:t>
            </a:r>
            <a:endParaRPr lang="fi-FI" b="1" dirty="0"/>
          </a:p>
        </p:txBody>
      </p:sp>
      <p:sp>
        <p:nvSpPr>
          <p:cNvPr id="77" name="Tekstiruutu 76"/>
          <p:cNvSpPr txBox="1"/>
          <p:nvPr/>
        </p:nvSpPr>
        <p:spPr>
          <a:xfrm>
            <a:off x="6924962" y="7734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2015</a:t>
            </a:r>
            <a:endParaRPr lang="fi-FI" b="1" dirty="0"/>
          </a:p>
        </p:txBody>
      </p:sp>
      <p:sp>
        <p:nvSpPr>
          <p:cNvPr id="79" name="Suorakulmio 78"/>
          <p:cNvSpPr/>
          <p:nvPr/>
        </p:nvSpPr>
        <p:spPr>
          <a:xfrm>
            <a:off x="1181945" y="6165304"/>
            <a:ext cx="205113" cy="18466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Suorakulmio 80"/>
          <p:cNvSpPr/>
          <p:nvPr/>
        </p:nvSpPr>
        <p:spPr>
          <a:xfrm>
            <a:off x="1418319" y="6165304"/>
            <a:ext cx="205113" cy="184666"/>
          </a:xfrm>
          <a:prstGeom prst="rect">
            <a:avLst/>
          </a:prstGeom>
          <a:solidFill>
            <a:srgbClr val="002E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Suorakulmio 81"/>
          <p:cNvSpPr/>
          <p:nvPr/>
        </p:nvSpPr>
        <p:spPr>
          <a:xfrm>
            <a:off x="6357548" y="6165304"/>
            <a:ext cx="205113" cy="18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Suorakulmio 82"/>
          <p:cNvSpPr/>
          <p:nvPr/>
        </p:nvSpPr>
        <p:spPr>
          <a:xfrm>
            <a:off x="6593922" y="6165304"/>
            <a:ext cx="205113" cy="184666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4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6A6-98EB-47EA-87A1-05C885FEB753}" type="datetime1">
              <a:rPr lang="fi-FI" smtClean="0"/>
              <a:t>18.4.2013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/>
          </a:p>
        </p:txBody>
      </p:sp>
      <p:sp>
        <p:nvSpPr>
          <p:cNvPr id="78" name="Otsikko 77"/>
          <p:cNvSpPr>
            <a:spLocks noGrp="1"/>
          </p:cNvSpPr>
          <p:nvPr>
            <p:ph type="title"/>
          </p:nvPr>
        </p:nvSpPr>
        <p:spPr>
          <a:xfrm>
            <a:off x="724336" y="80412"/>
            <a:ext cx="7779600" cy="61228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Aktivointi edellyttää lisäpanostusta</a:t>
            </a:r>
            <a:endParaRPr lang="fi-FI" dirty="0"/>
          </a:p>
        </p:txBody>
      </p:sp>
      <p:sp>
        <p:nvSpPr>
          <p:cNvPr id="23" name="Suorakulmio 22"/>
          <p:cNvSpPr/>
          <p:nvPr/>
        </p:nvSpPr>
        <p:spPr>
          <a:xfrm>
            <a:off x="975360" y="1596101"/>
            <a:ext cx="3240360" cy="4464496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/>
          <p:cNvSpPr txBox="1"/>
          <p:nvPr/>
        </p:nvSpPr>
        <p:spPr>
          <a:xfrm>
            <a:off x="6827607" y="1942737"/>
            <a:ext cx="149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  <a:r>
              <a:rPr lang="fi-FI" dirty="0" smtClean="0"/>
              <a:t>lle 300 pv</a:t>
            </a:r>
            <a:endParaRPr lang="fi-FI" dirty="0"/>
          </a:p>
        </p:txBody>
      </p:sp>
      <p:sp>
        <p:nvSpPr>
          <p:cNvPr id="26" name="Tekstiruutu 25"/>
          <p:cNvSpPr txBox="1"/>
          <p:nvPr/>
        </p:nvSpPr>
        <p:spPr>
          <a:xfrm>
            <a:off x="6831799" y="3643683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300-499 pv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6908982" y="4813088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</a:t>
            </a:r>
            <a:r>
              <a:rPr lang="fi-FI" dirty="0" smtClean="0"/>
              <a:t>li 500 pv</a:t>
            </a:r>
            <a:endParaRPr lang="fi-FI" dirty="0"/>
          </a:p>
        </p:txBody>
      </p:sp>
      <p:sp>
        <p:nvSpPr>
          <p:cNvPr id="35" name="Tekstiruutu 34"/>
          <p:cNvSpPr txBox="1"/>
          <p:nvPr/>
        </p:nvSpPr>
        <p:spPr>
          <a:xfrm>
            <a:off x="3336953" y="114282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aktiivi</a:t>
            </a:r>
            <a:endParaRPr lang="fi-FI" dirty="0"/>
          </a:p>
        </p:txBody>
      </p:sp>
      <p:sp>
        <p:nvSpPr>
          <p:cNvPr id="38" name="Suorakulmio 37"/>
          <p:cNvSpPr/>
          <p:nvPr/>
        </p:nvSpPr>
        <p:spPr>
          <a:xfrm>
            <a:off x="975360" y="4199422"/>
            <a:ext cx="1296144" cy="1872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53" name="Suora yhdysviiva 52"/>
          <p:cNvCxnSpPr/>
          <p:nvPr/>
        </p:nvCxnSpPr>
        <p:spPr>
          <a:xfrm>
            <a:off x="2703552" y="1607134"/>
            <a:ext cx="0" cy="1850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/>
          <p:cNvCxnSpPr>
            <a:stCxn id="54" idx="0"/>
            <a:endCxn id="54" idx="0"/>
          </p:cNvCxnSpPr>
          <p:nvPr/>
        </p:nvCxnSpPr>
        <p:spPr>
          <a:xfrm>
            <a:off x="2235500" y="34572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iruutu 63"/>
          <p:cNvSpPr txBox="1"/>
          <p:nvPr/>
        </p:nvSpPr>
        <p:spPr>
          <a:xfrm>
            <a:off x="975360" y="1175086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työttömyys</a:t>
            </a:r>
            <a:endParaRPr lang="fi-FI" dirty="0"/>
          </a:p>
        </p:txBody>
      </p:sp>
      <p:sp>
        <p:nvSpPr>
          <p:cNvPr id="67" name="Suorakulmio 66"/>
          <p:cNvSpPr/>
          <p:nvPr/>
        </p:nvSpPr>
        <p:spPr>
          <a:xfrm>
            <a:off x="2271504" y="4199422"/>
            <a:ext cx="1296144" cy="1872208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9" name="Suorakulmio 68"/>
          <p:cNvSpPr/>
          <p:nvPr/>
        </p:nvSpPr>
        <p:spPr>
          <a:xfrm>
            <a:off x="2703552" y="1604552"/>
            <a:ext cx="1515928" cy="185014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kstiruutu 69"/>
          <p:cNvSpPr txBox="1"/>
          <p:nvPr/>
        </p:nvSpPr>
        <p:spPr>
          <a:xfrm>
            <a:off x="3323274" y="6084004"/>
            <a:ext cx="89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</a:t>
            </a:r>
            <a:r>
              <a:rPr lang="fi-FI" dirty="0" smtClean="0"/>
              <a:t>valtio</a:t>
            </a:r>
            <a:endParaRPr lang="fi-FI" dirty="0"/>
          </a:p>
        </p:txBody>
      </p:sp>
      <p:sp>
        <p:nvSpPr>
          <p:cNvPr id="71" name="Suorakulmio 70"/>
          <p:cNvSpPr/>
          <p:nvPr/>
        </p:nvSpPr>
        <p:spPr>
          <a:xfrm>
            <a:off x="2847568" y="4199421"/>
            <a:ext cx="1371912" cy="186117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kstiruutu 71"/>
          <p:cNvSpPr txBox="1"/>
          <p:nvPr/>
        </p:nvSpPr>
        <p:spPr>
          <a:xfrm>
            <a:off x="975360" y="607163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kunta</a:t>
            </a:r>
            <a:endParaRPr lang="fi-FI" dirty="0"/>
          </a:p>
        </p:txBody>
      </p:sp>
      <p:sp>
        <p:nvSpPr>
          <p:cNvPr id="54" name="Suorakulmio 53"/>
          <p:cNvSpPr/>
          <p:nvPr/>
        </p:nvSpPr>
        <p:spPr>
          <a:xfrm>
            <a:off x="975360" y="3457276"/>
            <a:ext cx="2520280" cy="742146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32" name="Suora yhdysviiva 31"/>
          <p:cNvCxnSpPr/>
          <p:nvPr/>
        </p:nvCxnSpPr>
        <p:spPr>
          <a:xfrm>
            <a:off x="899592" y="3457276"/>
            <a:ext cx="7852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903352" y="4199421"/>
            <a:ext cx="7848872" cy="1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iruutu 76"/>
          <p:cNvSpPr txBox="1"/>
          <p:nvPr/>
        </p:nvSpPr>
        <p:spPr>
          <a:xfrm>
            <a:off x="2284206" y="76320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2015</a:t>
            </a:r>
            <a:endParaRPr lang="fi-FI" b="1" dirty="0"/>
          </a:p>
        </p:txBody>
      </p:sp>
      <p:sp>
        <p:nvSpPr>
          <p:cNvPr id="43" name="Suorakulmio 42"/>
          <p:cNvSpPr/>
          <p:nvPr/>
        </p:nvSpPr>
        <p:spPr>
          <a:xfrm>
            <a:off x="4388094" y="4210455"/>
            <a:ext cx="723840" cy="1861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Suorakulmio 43"/>
          <p:cNvSpPr/>
          <p:nvPr/>
        </p:nvSpPr>
        <p:spPr>
          <a:xfrm>
            <a:off x="4391854" y="3454694"/>
            <a:ext cx="720080" cy="7421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Suorakulmio 44"/>
          <p:cNvSpPr/>
          <p:nvPr/>
        </p:nvSpPr>
        <p:spPr>
          <a:xfrm>
            <a:off x="5111934" y="3450880"/>
            <a:ext cx="720080" cy="74214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Suorakulmio 47"/>
          <p:cNvSpPr/>
          <p:nvPr/>
        </p:nvSpPr>
        <p:spPr>
          <a:xfrm>
            <a:off x="5111934" y="4193026"/>
            <a:ext cx="723840" cy="186117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Suorakulmio 67"/>
          <p:cNvSpPr/>
          <p:nvPr/>
        </p:nvSpPr>
        <p:spPr>
          <a:xfrm>
            <a:off x="2847568" y="3457276"/>
            <a:ext cx="1368152" cy="74214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Suorakulmio 49"/>
          <p:cNvSpPr/>
          <p:nvPr/>
        </p:nvSpPr>
        <p:spPr>
          <a:xfrm>
            <a:off x="1766533" y="6184233"/>
            <a:ext cx="205113" cy="18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Suorakulmio 50"/>
          <p:cNvSpPr/>
          <p:nvPr/>
        </p:nvSpPr>
        <p:spPr>
          <a:xfrm>
            <a:off x="2030387" y="6184233"/>
            <a:ext cx="205113" cy="184666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Suorakulmio 51"/>
          <p:cNvSpPr/>
          <p:nvPr/>
        </p:nvSpPr>
        <p:spPr>
          <a:xfrm>
            <a:off x="4238219" y="6184233"/>
            <a:ext cx="205113" cy="184666"/>
          </a:xfrm>
          <a:prstGeom prst="rect">
            <a:avLst/>
          </a:prstGeom>
          <a:solidFill>
            <a:srgbClr val="002E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Suorakulmio 54"/>
          <p:cNvSpPr/>
          <p:nvPr/>
        </p:nvSpPr>
        <p:spPr>
          <a:xfrm>
            <a:off x="4544901" y="6184233"/>
            <a:ext cx="205113" cy="18466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" name="Suora yhdysviiva 2"/>
          <p:cNvCxnSpPr>
            <a:stCxn id="68" idx="0"/>
            <a:endCxn id="71" idx="2"/>
          </p:cNvCxnSpPr>
          <p:nvPr/>
        </p:nvCxnSpPr>
        <p:spPr>
          <a:xfrm>
            <a:off x="3531644" y="3457276"/>
            <a:ext cx="1880" cy="260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uoli oikealle 3"/>
          <p:cNvSpPr/>
          <p:nvPr/>
        </p:nvSpPr>
        <p:spPr>
          <a:xfrm rot="10800000">
            <a:off x="2991583" y="4941272"/>
            <a:ext cx="576065" cy="364677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Nuoli oikealle 55"/>
          <p:cNvSpPr/>
          <p:nvPr/>
        </p:nvSpPr>
        <p:spPr>
          <a:xfrm rot="10800000">
            <a:off x="2991584" y="3655663"/>
            <a:ext cx="576064" cy="364677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4443332" y="2645291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</a:t>
            </a:r>
            <a:r>
              <a:rPr lang="fi-FI" dirty="0" smtClean="0"/>
              <a:t>isäpanostus</a:t>
            </a:r>
          </a:p>
          <a:p>
            <a:r>
              <a:rPr lang="fi-FI" dirty="0" smtClean="0"/>
              <a:t>aktivointiin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Nuorisotakuun toteutus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Kunnat panostavat monin tavoin nuorten hyvinvointiin</a:t>
            </a:r>
          </a:p>
          <a:p>
            <a:r>
              <a:rPr lang="fi-FI" dirty="0" smtClean="0"/>
              <a:t>Pulmia kulutuspaikkojen kohdentumisessa</a:t>
            </a:r>
          </a:p>
          <a:p>
            <a:r>
              <a:rPr lang="fi-FI" dirty="0" smtClean="0"/>
              <a:t>Harjoittelumahdollisuudet vähentyneet selvästi</a:t>
            </a:r>
          </a:p>
          <a:p>
            <a:r>
              <a:rPr lang="fi-FI" dirty="0" smtClean="0"/>
              <a:t>Palkkatuettu työ (ml. </a:t>
            </a:r>
            <a:r>
              <a:rPr lang="fi-FI" dirty="0" err="1"/>
              <a:t>S</a:t>
            </a:r>
            <a:r>
              <a:rPr lang="fi-FI" dirty="0" err="1" smtClean="0"/>
              <a:t>anssi-kortti</a:t>
            </a:r>
            <a:r>
              <a:rPr lang="fi-FI" dirty="0" smtClean="0"/>
              <a:t>) ei ole kompensoinut vähentyneitä palveluja ja </a:t>
            </a:r>
            <a:r>
              <a:rPr lang="fi-FI" dirty="0" err="1" smtClean="0"/>
              <a:t>takkuavaa</a:t>
            </a:r>
            <a:r>
              <a:rPr lang="fi-FI" dirty="0" smtClean="0"/>
              <a:t> ohjausta hankalassa suhdannetilanteessa</a:t>
            </a:r>
          </a:p>
          <a:p>
            <a:r>
              <a:rPr lang="fi-FI" dirty="0" smtClean="0"/>
              <a:t>Nuorisotakuun toteutus käynnistynyt vaiheittain ja tulokset realisoituvat viiveellä</a:t>
            </a:r>
          </a:p>
          <a:p>
            <a:r>
              <a:rPr lang="fi-FI" dirty="0" smtClean="0"/>
              <a:t>Kelan järjestämän nuorten ammatillisen kuntoutuksen kriteerien loiventaminen myönteistä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2C08-ABF8-4268-8860-F537BE9FCD36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8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1949-AD08-4920-9A9D-C78A479792C3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/>
          </a:p>
        </p:txBody>
      </p:sp>
      <p:sp>
        <p:nvSpPr>
          <p:cNvPr id="9" name="Alatunnisteen paikkamerkki 4"/>
          <p:cNvSpPr txBox="1">
            <a:spLocks/>
          </p:cNvSpPr>
          <p:nvPr/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i-FI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1043608" y="47667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Nuorten kouluttautumisen, työllistymisen sekä syrjäytymisen ehkäisemiseksi o</a:t>
            </a:r>
            <a:r>
              <a:rPr lang="fi-FI" dirty="0" smtClean="0"/>
              <a:t>levia </a:t>
            </a:r>
            <a:r>
              <a:rPr lang="fi-FI" dirty="0"/>
              <a:t>toimenpiteitä ja palveluja </a:t>
            </a:r>
            <a:r>
              <a:rPr lang="fi-FI" dirty="0" smtClean="0"/>
              <a:t>kunnassa</a:t>
            </a:r>
            <a:r>
              <a:rPr lang="fi-FI" dirty="0"/>
              <a:t>, monivalinta, %-osuudet (n= 117)</a:t>
            </a:r>
          </a:p>
          <a:p>
            <a:r>
              <a:rPr lang="fi-FI" dirty="0"/>
              <a:t>		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11" name="Kaavi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47524"/>
              </p:ext>
            </p:extLst>
          </p:nvPr>
        </p:nvGraphicFramePr>
        <p:xfrm>
          <a:off x="1115616" y="1412776"/>
          <a:ext cx="648071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3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7297200" cy="14688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Kiitos mielenkiinnosta!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00415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27595"/>
              </p:ext>
            </p:extLst>
          </p:nvPr>
        </p:nvGraphicFramePr>
        <p:xfrm>
          <a:off x="654050" y="1534219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Kaavio" r:id="rId4" imgW="8077245" imgH="4076700" progId="MSGraph.Chart.8">
                  <p:embed followColorScheme="full"/>
                </p:oleObj>
              </mc:Choice>
              <mc:Fallback>
                <p:oleObj name="Kaavio" r:id="rId4" imgW="8077245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4219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776138"/>
              </p:ext>
            </p:extLst>
          </p:nvPr>
        </p:nvGraphicFramePr>
        <p:xfrm>
          <a:off x="654050" y="1534219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Kaavio" r:id="rId6" imgW="8077245" imgH="4076700" progId="MSGraph.Chart.8">
                  <p:embed followColorScheme="full"/>
                </p:oleObj>
              </mc:Choice>
              <mc:Fallback>
                <p:oleObj name="Kaavio" r:id="rId6" imgW="8077245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4219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61473"/>
              </p:ext>
            </p:extLst>
          </p:nvPr>
        </p:nvGraphicFramePr>
        <p:xfrm>
          <a:off x="179512" y="1514946"/>
          <a:ext cx="6336704" cy="454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79512" y="332656"/>
            <a:ext cx="8712967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300" dirty="0" smtClean="0">
                <a:solidFill>
                  <a:srgbClr val="002E63"/>
                </a:solidFill>
              </a:rPr>
              <a:t>Hallitusohjelman, kehysriihen 22.3.2012 ja</a:t>
            </a:r>
          </a:p>
          <a:p>
            <a:pPr algn="ctr">
              <a:lnSpc>
                <a:spcPct val="90000"/>
              </a:lnSpc>
            </a:pPr>
            <a:r>
              <a:rPr lang="fi-FI" sz="2300" dirty="0" smtClean="0">
                <a:solidFill>
                  <a:srgbClr val="002E63"/>
                </a:solidFill>
              </a:rPr>
              <a:t> kehysriihen 21.3.2013 päätösten vaikutus</a:t>
            </a:r>
          </a:p>
          <a:p>
            <a:pPr algn="ctr">
              <a:lnSpc>
                <a:spcPct val="90000"/>
              </a:lnSpc>
            </a:pPr>
            <a:r>
              <a:rPr lang="fi-FI" sz="2300" dirty="0" smtClean="0">
                <a:solidFill>
                  <a:srgbClr val="002E63"/>
                </a:solidFill>
              </a:rPr>
              <a:t> kunnan peruspalvelujen valtionosuuteen, milj. €</a:t>
            </a:r>
            <a:endParaRPr lang="fi-FI" sz="2300" dirty="0">
              <a:solidFill>
                <a:srgbClr val="0083D7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204077" y="1802978"/>
            <a:ext cx="302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Tehdyt päätökset  alentavat</a:t>
            </a:r>
          </a:p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valtionosuuksien vuositasoa  </a:t>
            </a:r>
          </a:p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hallituskaudella (v. 2015)</a:t>
            </a:r>
          </a:p>
          <a:p>
            <a:pPr algn="ctr"/>
            <a:r>
              <a:rPr lang="fi-FI" sz="1500" b="1" dirty="0" smtClean="0">
                <a:solidFill>
                  <a:srgbClr val="C00000"/>
                </a:solidFill>
              </a:rPr>
              <a:t>1,3 mrd. euroa eli 16 %</a:t>
            </a:r>
            <a:endParaRPr lang="fi-FI" sz="1500" b="1" dirty="0">
              <a:solidFill>
                <a:srgbClr val="C0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530466" y="4475392"/>
            <a:ext cx="432048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6527778" y="4798557"/>
            <a:ext cx="432048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527778" y="3099122"/>
            <a:ext cx="432048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962514" y="4475392"/>
            <a:ext cx="1885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>
                <a:solidFill>
                  <a:srgbClr val="002E63"/>
                </a:solidFill>
              </a:rPr>
              <a:t>Kehysriihi 3/2012</a:t>
            </a:r>
            <a:endParaRPr lang="fi-FI" sz="1500" dirty="0">
              <a:solidFill>
                <a:srgbClr val="002E63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6962514" y="4763424"/>
            <a:ext cx="1885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>
                <a:solidFill>
                  <a:srgbClr val="002E63"/>
                </a:solidFill>
              </a:rPr>
              <a:t>Kehysriihi 3/2013</a:t>
            </a:r>
            <a:endParaRPr lang="fi-FI" sz="1500" dirty="0">
              <a:solidFill>
                <a:srgbClr val="002E63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6948264" y="3063989"/>
            <a:ext cx="2106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>
                <a:solidFill>
                  <a:srgbClr val="002E63"/>
                </a:solidFill>
              </a:rPr>
              <a:t>Hallitusohjelma</a:t>
            </a:r>
            <a:r>
              <a:rPr lang="fi-FI" sz="1600" dirty="0" smtClean="0">
                <a:solidFill>
                  <a:srgbClr val="002E63"/>
                </a:solidFill>
              </a:rPr>
              <a:t>: </a:t>
            </a:r>
            <a:endParaRPr lang="fi-FI" sz="1600" dirty="0">
              <a:solidFill>
                <a:srgbClr val="002E63"/>
              </a:solidFill>
            </a:endParaRPr>
          </a:p>
          <a:p>
            <a:r>
              <a:rPr lang="fi-FI" sz="1600" dirty="0" err="1" smtClean="0">
                <a:solidFill>
                  <a:srgbClr val="002E63"/>
                </a:solidFill>
              </a:rPr>
              <a:t>Vo-prosentin</a:t>
            </a:r>
            <a:endParaRPr lang="fi-FI" sz="1600" dirty="0" smtClean="0">
              <a:solidFill>
                <a:srgbClr val="002E63"/>
              </a:solidFill>
            </a:endParaRPr>
          </a:p>
          <a:p>
            <a:r>
              <a:rPr lang="fi-FI" sz="1600" dirty="0" smtClean="0">
                <a:solidFill>
                  <a:srgbClr val="002E63"/>
                </a:solidFill>
              </a:rPr>
              <a:t>tilapäinen </a:t>
            </a:r>
            <a:r>
              <a:rPr lang="fi-FI" sz="1600" dirty="0">
                <a:solidFill>
                  <a:srgbClr val="002E63"/>
                </a:solidFill>
              </a:rPr>
              <a:t>muutos </a:t>
            </a:r>
            <a:endParaRPr lang="fi-FI" sz="1600" dirty="0" smtClean="0">
              <a:solidFill>
                <a:srgbClr val="002E63"/>
              </a:solidFill>
            </a:endParaRPr>
          </a:p>
          <a:p>
            <a:r>
              <a:rPr lang="fi-FI" sz="1600" dirty="0" smtClean="0">
                <a:solidFill>
                  <a:srgbClr val="002E63"/>
                </a:solidFill>
              </a:rPr>
              <a:t>- </a:t>
            </a:r>
            <a:r>
              <a:rPr lang="fi-FI" sz="1600" dirty="0">
                <a:solidFill>
                  <a:srgbClr val="002E63"/>
                </a:solidFill>
              </a:rPr>
              <a:t>631 milj. euroa </a:t>
            </a:r>
            <a:endParaRPr lang="fi-FI" sz="1500" dirty="0">
              <a:solidFill>
                <a:srgbClr val="002E63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6530466" y="3539554"/>
            <a:ext cx="432048" cy="288032"/>
          </a:xfrm>
          <a:prstGeom prst="rect">
            <a:avLst/>
          </a:prstGeom>
          <a:solidFill>
            <a:srgbClr val="FF9B9B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Hallituksen päättämät sopeutustoimet, </a:t>
            </a:r>
            <a:br>
              <a:rPr lang="fi-FI" sz="3600" dirty="0" smtClean="0"/>
            </a:br>
            <a:r>
              <a:rPr lang="fi-FI" sz="3600" dirty="0" smtClean="0"/>
              <a:t>netto, milj. euroa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477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1600" y="177800"/>
            <a:ext cx="89058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i-FI" sz="1700" b="1" dirty="0" smtClean="0">
                <a:solidFill>
                  <a:srgbClr val="002E63"/>
                </a:solidFill>
              </a:rPr>
              <a:t>Kehyspäätösten vaikutuksia kuntien rahoitusasemaan–alustava arvio</a:t>
            </a:r>
            <a:endParaRPr lang="fi-FI" sz="1700" b="1" dirty="0">
              <a:solidFill>
                <a:srgbClr val="002E63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91357" y="2881905"/>
            <a:ext cx="910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1200" dirty="0" smtClean="0">
                <a:solidFill>
                  <a:srgbClr val="002E63"/>
                </a:solidFill>
              </a:rPr>
              <a:t>Osinko- </a:t>
            </a:r>
            <a:r>
              <a:rPr lang="fi-FI" sz="1200" dirty="0">
                <a:solidFill>
                  <a:srgbClr val="002E63"/>
                </a:solidFill>
              </a:rPr>
              <a:t>ja yhteisöveron muutokset on Kuntaliiton kannan mukaisesti 10.4.2013 </a:t>
            </a:r>
            <a:r>
              <a:rPr lang="fi-FI" sz="1200" dirty="0" smtClean="0">
                <a:solidFill>
                  <a:srgbClr val="002E63"/>
                </a:solidFill>
              </a:rPr>
              <a:t>PPO – ministeriryhmän kokouksessa esitetty </a:t>
            </a:r>
            <a:r>
              <a:rPr lang="fi-FI" sz="1200" dirty="0">
                <a:solidFill>
                  <a:srgbClr val="002E63"/>
                </a:solidFill>
              </a:rPr>
              <a:t>kompensoitavaksi </a:t>
            </a:r>
            <a:r>
              <a:rPr lang="fi-FI" sz="1200" dirty="0" smtClean="0">
                <a:solidFill>
                  <a:srgbClr val="002E63"/>
                </a:solidFill>
              </a:rPr>
              <a:t>kunnille </a:t>
            </a:r>
            <a:r>
              <a:rPr lang="fi-FI" sz="1200" dirty="0">
                <a:solidFill>
                  <a:srgbClr val="002E63"/>
                </a:solidFill>
              </a:rPr>
              <a:t>täysimääräisesti ilman dynaamisten vaikutusten huomioon ottamista.  Täten </a:t>
            </a:r>
            <a:r>
              <a:rPr lang="fi-FI" sz="1200" dirty="0" smtClean="0">
                <a:solidFill>
                  <a:srgbClr val="002E63"/>
                </a:solidFill>
              </a:rPr>
              <a:t>edellä </a:t>
            </a:r>
            <a:r>
              <a:rPr lang="fi-FI" sz="1200" dirty="0">
                <a:solidFill>
                  <a:srgbClr val="002E63"/>
                </a:solidFill>
              </a:rPr>
              <a:t>esitettyjä vaikutuksia  kuntien rahoitusasemaan (osinkoveromuutos -80milj.€ /v ja yhteisöveromuutos  n.-</a:t>
            </a:r>
            <a:r>
              <a:rPr lang="fi-FI" sz="1200" dirty="0" smtClean="0">
                <a:solidFill>
                  <a:srgbClr val="002E63"/>
                </a:solidFill>
              </a:rPr>
              <a:t>115 </a:t>
            </a:r>
            <a:r>
              <a:rPr lang="fi-FI" sz="1200" dirty="0" err="1" smtClean="0">
                <a:solidFill>
                  <a:srgbClr val="002E63"/>
                </a:solidFill>
              </a:rPr>
              <a:t>milj</a:t>
            </a:r>
            <a:r>
              <a:rPr lang="fi-FI" sz="1200" dirty="0" err="1">
                <a:solidFill>
                  <a:srgbClr val="002E63"/>
                </a:solidFill>
              </a:rPr>
              <a:t>.€/v</a:t>
            </a:r>
            <a:r>
              <a:rPr lang="fi-FI" sz="1200" dirty="0" smtClean="0">
                <a:solidFill>
                  <a:srgbClr val="002E63"/>
                </a:solidFill>
              </a:rPr>
              <a:t>) </a:t>
            </a:r>
            <a:r>
              <a:rPr lang="fi-FI" sz="1200" dirty="0">
                <a:solidFill>
                  <a:srgbClr val="002E63"/>
                </a:solidFill>
              </a:rPr>
              <a:t>ei tältä osin muodostuisi. </a:t>
            </a:r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69118"/>
              </p:ext>
            </p:extLst>
          </p:nvPr>
        </p:nvGraphicFramePr>
        <p:xfrm>
          <a:off x="191357" y="531743"/>
          <a:ext cx="8769350" cy="224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Laskentataulukko" r:id="rId4" imgW="9106020" imgH="1914525" progId="Excel.Sheet.12">
                  <p:embed/>
                </p:oleObj>
              </mc:Choice>
              <mc:Fallback>
                <p:oleObj name="Laskentataulukko" r:id="rId4" imgW="9106020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57" y="531743"/>
                        <a:ext cx="8769350" cy="2241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33318"/>
              </p:ext>
            </p:extLst>
          </p:nvPr>
        </p:nvGraphicFramePr>
        <p:xfrm>
          <a:off x="1435100" y="5308602"/>
          <a:ext cx="7572374" cy="1119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2374"/>
              </a:tblGrid>
              <a:tr h="25584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itchFamily="34" charset="0"/>
                        <a:buChar char="•"/>
                      </a:pPr>
                      <a:r>
                        <a:rPr lang="fi-FI" sz="1100" u="none" strike="noStrike" dirty="0">
                          <a:effectLst/>
                        </a:rPr>
                        <a:t>Työmarkkinauudistus-150 </a:t>
                      </a:r>
                      <a:r>
                        <a:rPr lang="fi-FI" sz="1100" u="none" strike="noStrike" dirty="0" err="1" smtClean="0">
                          <a:effectLst/>
                        </a:rPr>
                        <a:t>milj.€</a:t>
                      </a:r>
                      <a:r>
                        <a:rPr lang="fi-FI" sz="1100" u="none" strike="noStrike" dirty="0" smtClean="0">
                          <a:effectLst/>
                        </a:rPr>
                        <a:t> </a:t>
                      </a:r>
                      <a:r>
                        <a:rPr lang="fi-FI" sz="1100" u="none" strike="noStrike" dirty="0">
                          <a:effectLst/>
                        </a:rPr>
                        <a:t>perustuu arvioon, että valtio lisää rahoitusta kuntien aktivointiin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584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itchFamily="34" charset="0"/>
                        <a:buChar char="•"/>
                      </a:pPr>
                      <a:r>
                        <a:rPr lang="fi-FI" sz="1100" u="none" strike="noStrike" dirty="0">
                          <a:effectLst/>
                        </a:rPr>
                        <a:t>Vuonna 2012 poistui erillinen korjausavustus 60 </a:t>
                      </a:r>
                      <a:r>
                        <a:rPr lang="fi-FI" sz="1100" u="none" strike="noStrike" dirty="0" err="1" smtClean="0">
                          <a:effectLst/>
                        </a:rPr>
                        <a:t>milj.€</a:t>
                      </a:r>
                      <a:r>
                        <a:rPr lang="fi-FI" sz="1100" u="none" strike="noStrike" dirty="0" smtClean="0">
                          <a:effectLst/>
                        </a:rPr>
                        <a:t> </a:t>
                      </a:r>
                      <a:r>
                        <a:rPr lang="fi-FI" sz="1100" u="none" strike="noStrike" dirty="0">
                          <a:effectLst/>
                        </a:rPr>
                        <a:t>eikä mitään korvaavaa ole tulossa </a:t>
                      </a:r>
                      <a:r>
                        <a:rPr lang="fi-FI" sz="1100" u="none" strike="noStrike" dirty="0" smtClean="0">
                          <a:effectLst/>
                        </a:rPr>
                        <a:t>tilalle</a:t>
                      </a:r>
                    </a:p>
                    <a:p>
                      <a:pPr marL="171450" indent="-171450" algn="l" rtl="0" fontAlgn="b">
                        <a:buFont typeface="Arial" pitchFamily="34" charset="0"/>
                        <a:buChar char="•"/>
                      </a:pPr>
                      <a:r>
                        <a:rPr lang="fi-FI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Harkinnanvaraisista rahoitusavustuksista leikataan 10 </a:t>
                      </a:r>
                      <a:r>
                        <a:rPr lang="fi-FI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milj</a:t>
                      </a:r>
                      <a:r>
                        <a:rPr lang="fi-FI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€ vuodesta</a:t>
                      </a:r>
                      <a:r>
                        <a:rPr lang="fi-FI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2015</a:t>
                      </a:r>
                      <a:endParaRPr lang="fi-FI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7708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itchFamily="34" charset="0"/>
                        <a:buChar char="•"/>
                      </a:pPr>
                      <a:r>
                        <a:rPr lang="fi-FI" sz="1200" u="none" strike="noStrike" dirty="0" err="1">
                          <a:effectLst/>
                        </a:rPr>
                        <a:t>STM:n</a:t>
                      </a:r>
                      <a:r>
                        <a:rPr lang="fi-FI" sz="1200" u="none" strike="noStrike" dirty="0">
                          <a:effectLst/>
                        </a:rPr>
                        <a:t> </a:t>
                      </a:r>
                      <a:r>
                        <a:rPr lang="fi-FI" sz="1200" u="none" strike="noStrike" dirty="0" smtClean="0">
                          <a:effectLst/>
                        </a:rPr>
                        <a:t>Kaste-ohjelman </a:t>
                      </a:r>
                      <a:r>
                        <a:rPr lang="fi-FI" sz="1200" u="none" strike="noStrike" dirty="0">
                          <a:effectLst/>
                        </a:rPr>
                        <a:t>leikkaus -2 </a:t>
                      </a:r>
                      <a:r>
                        <a:rPr lang="fi-FI" sz="1200" u="none" strike="noStrike" dirty="0" err="1" smtClean="0">
                          <a:effectLst/>
                        </a:rPr>
                        <a:t>milj.€</a:t>
                      </a:r>
                      <a:r>
                        <a:rPr lang="fi-FI" sz="1200" u="none" strike="noStrike" dirty="0" smtClean="0">
                          <a:effectLst/>
                        </a:rPr>
                        <a:t> </a:t>
                      </a:r>
                      <a:r>
                        <a:rPr lang="fi-FI" sz="1200" u="none" strike="noStrike" dirty="0">
                          <a:effectLst/>
                        </a:rPr>
                        <a:t>ei ole huomioitu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5845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itchFamily="34" charset="0"/>
                        <a:buChar char="•"/>
                      </a:pPr>
                      <a:r>
                        <a:rPr lang="fi-FI" sz="1200" u="none" strike="noStrike" dirty="0">
                          <a:effectLst/>
                        </a:rPr>
                        <a:t>Kehysratkaisujen vaikutuksia </a:t>
                      </a:r>
                      <a:r>
                        <a:rPr lang="fi-FI" sz="1200" u="none" strike="noStrike" dirty="0" err="1">
                          <a:effectLst/>
                        </a:rPr>
                        <a:t>OKM:n</a:t>
                      </a:r>
                      <a:r>
                        <a:rPr lang="fi-FI" sz="1200" u="none" strike="noStrike" dirty="0">
                          <a:effectLst/>
                        </a:rPr>
                        <a:t> ja </a:t>
                      </a:r>
                      <a:r>
                        <a:rPr lang="fi-FI" sz="1200" u="none" strike="noStrike" dirty="0" err="1">
                          <a:effectLst/>
                        </a:rPr>
                        <a:t>STM:n</a:t>
                      </a:r>
                      <a:r>
                        <a:rPr lang="fi-FI" sz="1200" u="none" strike="noStrike" dirty="0">
                          <a:effectLst/>
                        </a:rPr>
                        <a:t> alueille ei  ole </a:t>
                      </a:r>
                      <a:r>
                        <a:rPr lang="fi-FI" sz="1200" u="none" strike="noStrike" dirty="0" smtClean="0">
                          <a:effectLst/>
                        </a:rPr>
                        <a:t>näissä </a:t>
                      </a:r>
                      <a:r>
                        <a:rPr lang="fi-FI" sz="1200" u="none" strike="noStrike" dirty="0">
                          <a:effectLst/>
                        </a:rPr>
                        <a:t>taulukossa huomioitu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kti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37565"/>
              </p:ext>
            </p:extLst>
          </p:nvPr>
        </p:nvGraphicFramePr>
        <p:xfrm>
          <a:off x="238125" y="3733800"/>
          <a:ext cx="8769350" cy="157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Laskentataulukko" r:id="rId7" imgW="9106020" imgH="1457325" progId="Excel.Sheet.12">
                  <p:embed/>
                </p:oleObj>
              </mc:Choice>
              <mc:Fallback>
                <p:oleObj name="Laskentataulukko" r:id="rId7" imgW="9106020" imgH="1457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125" y="3733800"/>
                        <a:ext cx="8769350" cy="1574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368300" y="5308602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i-FI" sz="1200" dirty="0" smtClean="0">
                <a:solidFill>
                  <a:srgbClr val="002E63"/>
                </a:solidFill>
              </a:rPr>
              <a:t>Muuta:</a:t>
            </a:r>
            <a:endParaRPr lang="fi-FI" sz="1200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566"/>
            <a:ext cx="8305800" cy="936178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0" kern="0" spc="0" dirty="0" smtClean="0">
                <a:solidFill>
                  <a:schemeClr val="accent1"/>
                </a:solidFill>
                <a:ea typeface="+mj-ea"/>
              </a:rPr>
              <a:t>Kuntien ja kuntayhtymien vuosikate, poistot sekä investoinnit</a:t>
            </a:r>
            <a:r>
              <a:rPr lang="fi-FI" sz="2400" b="0" kern="0" spc="0" baseline="30000" dirty="0" smtClean="0">
                <a:solidFill>
                  <a:schemeClr val="accent1"/>
                </a:solidFill>
                <a:ea typeface="+mj-ea"/>
              </a:rPr>
              <a:t>1)</a:t>
            </a:r>
            <a:r>
              <a:rPr lang="fi-FI" sz="2400" b="0" kern="0" spc="0" dirty="0" smtClean="0">
                <a:solidFill>
                  <a:schemeClr val="accent1"/>
                </a:solidFill>
                <a:ea typeface="+mj-ea"/>
              </a:rPr>
              <a:t> 1991-2017, mrd. € (käyvin hinnoin)</a:t>
            </a:r>
            <a:br>
              <a:rPr lang="fi-FI" sz="2400" b="0" kern="0" spc="0" dirty="0" smtClean="0">
                <a:solidFill>
                  <a:schemeClr val="accent1"/>
                </a:solidFill>
                <a:ea typeface="+mj-ea"/>
              </a:rPr>
            </a:br>
            <a:r>
              <a:rPr lang="fi-FI" sz="2400" b="0" kern="0" spc="0" dirty="0" smtClean="0">
                <a:solidFill>
                  <a:srgbClr val="FF0000"/>
                </a:solidFill>
                <a:ea typeface="+mj-ea"/>
              </a:rPr>
              <a:t>(</a:t>
            </a:r>
            <a:r>
              <a:rPr lang="fi-FI" sz="2400" b="0" kern="0" spc="0" dirty="0" err="1" smtClean="0">
                <a:solidFill>
                  <a:srgbClr val="FF0000"/>
                </a:solidFill>
                <a:ea typeface="+mj-ea"/>
              </a:rPr>
              <a:t>PPO:n</a:t>
            </a:r>
            <a:r>
              <a:rPr lang="fi-FI" sz="2400" b="0" kern="0" spc="0" dirty="0" smtClean="0">
                <a:solidFill>
                  <a:srgbClr val="FF0000"/>
                </a:solidFill>
                <a:ea typeface="+mj-ea"/>
              </a:rPr>
              <a:t> painelaskelman mukaan)</a:t>
            </a:r>
            <a:endParaRPr lang="fi-FI" sz="2200" b="0" kern="0" spc="0" dirty="0" smtClean="0">
              <a:solidFill>
                <a:srgbClr val="FF0000"/>
              </a:solidFill>
              <a:ea typeface="+mj-ea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12580"/>
              </p:ext>
            </p:extLst>
          </p:nvPr>
        </p:nvGraphicFramePr>
        <p:xfrm>
          <a:off x="323528" y="1052736"/>
          <a:ext cx="8539163" cy="462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725" y="5592763"/>
            <a:ext cx="80279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kern="0" dirty="0" smtClean="0">
                <a:solidFill>
                  <a:srgbClr val="002E63"/>
                </a:solidFill>
                <a:cs typeface="Arial" charset="0"/>
              </a:rPr>
              <a:t>Lähde: Vuodet 1991-2012 Tilastokeskus. </a:t>
            </a:r>
          </a:p>
          <a:p>
            <a:pPr eaLnBrk="1" hangingPunct="1">
              <a:defRPr/>
            </a:pPr>
            <a:r>
              <a:rPr lang="fi-FI" sz="1100" kern="0" dirty="0" smtClean="0">
                <a:solidFill>
                  <a:srgbClr val="002E63"/>
                </a:solidFill>
                <a:cs typeface="Arial" charset="0"/>
              </a:rPr>
              <a:t>           Vuosien 2013-2017 arviot PPO 27.3.2013.</a:t>
            </a:r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1259632" y="6237312"/>
            <a:ext cx="7776864" cy="1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fi-FI" kern="0" dirty="0" smtClean="0">
                <a:cs typeface="Arial" charset="0"/>
              </a:rPr>
              <a:t> 2</a:t>
            </a:r>
            <a:r>
              <a:rPr lang="fi-FI" sz="1100" kern="0" dirty="0" smtClean="0">
                <a:cs typeface="Arial" charset="0"/>
              </a:rPr>
              <a:t>) Vuoden 2013 poistotasoon on arvioitu poistojen yleisohjeen muutoksesta johtuva korotus (n. 200 milj. €)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1259632" y="6018445"/>
            <a:ext cx="7631124" cy="1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fi-FI" kern="0" dirty="0" smtClean="0">
                <a:cs typeface="Arial" charset="0"/>
              </a:rPr>
              <a:t> </a:t>
            </a:r>
            <a:r>
              <a:rPr lang="fi-FI" sz="1100" kern="0" dirty="0" smtClean="0">
                <a:cs typeface="Arial" charset="0"/>
              </a:rPr>
              <a:t>1) Investoinnit, netto  = Käyttöomaisuusinvestoinnit – rahoitusosuudet – käyttöomaisuuden myyntitulot.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966972" y="6438399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2E63"/>
                </a:solidFill>
                <a:cs typeface="Arial" charset="0"/>
              </a:rPr>
              <a:t>27.3.2013/</a:t>
            </a:r>
            <a:r>
              <a:rPr lang="en-US" sz="1000" dirty="0" err="1">
                <a:solidFill>
                  <a:srgbClr val="002E63"/>
                </a:solidFill>
                <a:cs typeface="Arial" charset="0"/>
              </a:rPr>
              <a:t>hp</a:t>
            </a:r>
            <a:endParaRPr lang="fi-FI" sz="10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8.4.2013          Timo Kietäväinen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78758-A893-4C34-81A5-98C59AD1EEC6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6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Työmarkkinatukiuudistuksen kohderyhmä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Kelan arvio vuodelta 2012</a:t>
            </a:r>
          </a:p>
          <a:p>
            <a:r>
              <a:rPr lang="fi-FI" dirty="0" smtClean="0"/>
              <a:t>Työmarkkinatuen saajia kaikkiaan keskimäärin vuoden aikana </a:t>
            </a:r>
            <a:r>
              <a:rPr lang="fi-FI" b="1" dirty="0" smtClean="0"/>
              <a:t>124 516 </a:t>
            </a:r>
          </a:p>
          <a:p>
            <a:r>
              <a:rPr lang="fi-FI" dirty="0" smtClean="0"/>
              <a:t>300-499 pv työttömyyden perusteella työmarkkinatukea saaneita keskimäärin </a:t>
            </a:r>
            <a:r>
              <a:rPr lang="fi-FI" b="1" dirty="0" smtClean="0"/>
              <a:t>16 287</a:t>
            </a:r>
          </a:p>
          <a:p>
            <a:r>
              <a:rPr lang="fi-FI" dirty="0" smtClean="0"/>
              <a:t>Yli 500 pv työttömyyden perusteella työmarkkinatukea saaneita keskimäärin </a:t>
            </a:r>
            <a:r>
              <a:rPr lang="fi-FI" b="1" dirty="0" smtClean="0"/>
              <a:t>53 132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Aktivointiaste vuosina 2011-2012 noin </a:t>
            </a:r>
            <a:r>
              <a:rPr lang="fi-FI" b="1" dirty="0" smtClean="0"/>
              <a:t>30,4 %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8F90-A26F-47C9-AA85-D4597590A5B9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4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Kuntaliiton varovainen laskelma uudistuksen lähtötilanteesta 2015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Hallituksen kehyspäätökseen 2014-2017 liittyvä työmarkkinatukiuudistus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Työmarkkinatukimenot yhteensä 1 150 milj. euroa vuodessa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85BE-30CF-4F7F-B7BF-30839A8D8406}" type="datetime1">
              <a:rPr lang="fi-FI" smtClean="0"/>
              <a:t>18.4.2013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Yli 300 pv työmarkkinatukea saaneiden työmarkkinatuki yht. 650 milj. euroa vuodessa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osta aktiiviajan tuki 150 milj. euroa (valtio)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assiiviajan tuki 500 milj. euroa (kunnat)</a:t>
            </a:r>
          </a:p>
          <a:p>
            <a:r>
              <a:rPr lang="fi-FI" dirty="0" smtClean="0"/>
              <a:t>300-499 työmarkkinatukea saaneiden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ktiiviajan tuki 50 milj. euroa (valtio)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assiiviajan tuki 100 milj. euroa (uusi kustannus kunnille)</a:t>
            </a:r>
            <a:endParaRPr lang="fi-FI" dirty="0"/>
          </a:p>
          <a:p>
            <a:r>
              <a:rPr lang="fi-FI" dirty="0" smtClean="0"/>
              <a:t>Yli 500 pv työmarkkinatukea saaneiden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ktiiviajan tuki 100 milj. euroa (valtio)</a:t>
            </a:r>
          </a:p>
          <a:p>
            <a:pPr lvl="1"/>
            <a:r>
              <a:rPr lang="fi-FI" dirty="0" smtClean="0"/>
              <a:t>50 % passiiviajan tuesta 200 milj. euroa (uusi kustannus kunnille)</a:t>
            </a:r>
          </a:p>
          <a:p>
            <a:pPr lvl="1"/>
            <a:r>
              <a:rPr lang="fi-FI" dirty="0"/>
              <a:t>50 % passiiviajan tuesta 200 milj. euroa (vanha kustannus kunnille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Kuntien uudistuksen myötä lisääntyvät työmarkkinatukimenot vuonna 2015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smtClean="0"/>
              <a:t>100 milj. euroa 300-499 pv työttömyysturvasta (100 %)</a:t>
            </a:r>
          </a:p>
          <a:p>
            <a:r>
              <a:rPr lang="fi-FI" sz="2000" dirty="0" smtClean="0"/>
              <a:t>200 milj. euroa yli 500 pv työttömyysturvasta (50 %)</a:t>
            </a:r>
          </a:p>
          <a:p>
            <a:r>
              <a:rPr lang="fi-FI" sz="2000" dirty="0" smtClean="0"/>
              <a:t>Kuntien menojen </a:t>
            </a:r>
            <a:r>
              <a:rPr lang="fi-FI" sz="2000" b="1" dirty="0" smtClean="0"/>
              <a:t>bruttolisäys yhteensä 300 milj. euroa</a:t>
            </a:r>
          </a:p>
          <a:p>
            <a:r>
              <a:rPr lang="fi-FI" sz="2000" dirty="0" smtClean="0"/>
              <a:t>Valtion suora kompensaatio 150 milj. euroa (50%)</a:t>
            </a:r>
          </a:p>
          <a:p>
            <a:r>
              <a:rPr lang="fi-FI" sz="2000" dirty="0" smtClean="0"/>
              <a:t>Kuntien menojen </a:t>
            </a:r>
            <a:r>
              <a:rPr lang="fi-FI" sz="2000" b="1" dirty="0" smtClean="0"/>
              <a:t>nettolisäys yhteensä 150 milj. euroa</a:t>
            </a:r>
          </a:p>
          <a:p>
            <a:r>
              <a:rPr lang="fi-FI" sz="2000" dirty="0" smtClean="0"/>
              <a:t>Pohjalla on jo 200 miljoonaa yli 500 pv työttömyysturvasta (50 %)</a:t>
            </a:r>
          </a:p>
          <a:p>
            <a:r>
              <a:rPr lang="fi-FI" sz="2000" dirty="0" smtClean="0"/>
              <a:t>Kuntien brutto-osuus työmarkkinatukimenoista kasvaa 500 miljoonaan euroon ja nettomenot 350 miljoonaan euroon</a:t>
            </a:r>
          </a:p>
          <a:p>
            <a:r>
              <a:rPr lang="fi-FI" sz="2000" dirty="0" smtClean="0"/>
              <a:t>Lisäksi tulevat kunnille aktivoinnista aiheutuvat kustannukset arviolta 200 milj. euroa</a:t>
            </a:r>
          </a:p>
          <a:p>
            <a:pPr marL="0" indent="0">
              <a:buNone/>
            </a:pPr>
            <a:endParaRPr lang="fi-FI" sz="2000" dirty="0" smtClean="0"/>
          </a:p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C1C-0DBA-40FC-A37F-76AD74EB19ED}" type="datetime1">
              <a:rPr lang="fi-FI" smtClean="0"/>
              <a:t>18.4.2013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4_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3.xml><?xml version="1.0" encoding="utf-8"?>
<a:theme xmlns:a="http://schemas.openxmlformats.org/drawingml/2006/main" name="1_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4.xml><?xml version="1.0" encoding="utf-8"?>
<a:theme xmlns:a="http://schemas.openxmlformats.org/drawingml/2006/main" name="3_dian perustyyli 1">
  <a:themeElements>
    <a:clrScheme name="dian perustyyli 1 1">
      <a:dk1>
        <a:srgbClr val="000000"/>
      </a:dk1>
      <a:lt1>
        <a:srgbClr val="FFFFFF"/>
      </a:lt1>
      <a:dk2>
        <a:srgbClr val="304E88"/>
      </a:dk2>
      <a:lt2>
        <a:srgbClr val="DDDDDD"/>
      </a:lt2>
      <a:accent1>
        <a:srgbClr val="98A7C4"/>
      </a:accent1>
      <a:accent2>
        <a:srgbClr val="C2CBDC"/>
      </a:accent2>
      <a:accent3>
        <a:srgbClr val="FFFFFF"/>
      </a:accent3>
      <a:accent4>
        <a:srgbClr val="000000"/>
      </a:accent4>
      <a:accent5>
        <a:srgbClr val="CAD0DE"/>
      </a:accent5>
      <a:accent6>
        <a:srgbClr val="B0B8C7"/>
      </a:accent6>
      <a:hlink>
        <a:srgbClr val="969696"/>
      </a:hlink>
      <a:folHlink>
        <a:srgbClr val="6F84AC"/>
      </a:folHlink>
    </a:clrScheme>
    <a:fontScheme name="dian perustyyli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n perustyyli 1 1">
        <a:dk1>
          <a:srgbClr val="000000"/>
        </a:dk1>
        <a:lt1>
          <a:srgbClr val="FFFFFF"/>
        </a:lt1>
        <a:dk2>
          <a:srgbClr val="304E88"/>
        </a:dk2>
        <a:lt2>
          <a:srgbClr val="DDDDDD"/>
        </a:lt2>
        <a:accent1>
          <a:srgbClr val="98A7C4"/>
        </a:accent1>
        <a:accent2>
          <a:srgbClr val="C2CBDC"/>
        </a:accent2>
        <a:accent3>
          <a:srgbClr val="FFFFFF"/>
        </a:accent3>
        <a:accent4>
          <a:srgbClr val="000000"/>
        </a:accent4>
        <a:accent5>
          <a:srgbClr val="CAD0DE"/>
        </a:accent5>
        <a:accent6>
          <a:srgbClr val="B0B8C7"/>
        </a:accent6>
        <a:hlink>
          <a:srgbClr val="969696"/>
        </a:hlink>
        <a:folHlink>
          <a:srgbClr val="6F84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9AAB8D15BC5F4FB97A7E5BA4CE5554" ma:contentTypeVersion="0" ma:contentTypeDescription="Luo uusi asiakirja." ma:contentTypeScope="" ma:versionID="ec7b17f4e22b0bc03d4b056d4019e4bc">
  <xsd:schema xmlns:xsd="http://www.w3.org/2001/XMLSchema" xmlns:xs="http://www.w3.org/2001/XMLSchema" xmlns:p="http://schemas.microsoft.com/office/2006/metadata/properties" xmlns:ns2="2ca64109-ff74-4a3f-8df8-1404b228dfda" targetNamespace="http://schemas.microsoft.com/office/2006/metadata/properties" ma:root="true" ma:fieldsID="0200419de3a4cea7b4d493fa67dda49a" ns2:_="">
    <xsd:import namespace="2ca64109-ff74-4a3f-8df8-1404b228df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a64109-ff74-4a3f-8df8-1404b228dfda">G94TWSLYV3F3-9109-2</_dlc_DocId>
    <_dlc_DocIdUrl xmlns="2ca64109-ff74-4a3f-8df8-1404b228dfda">
      <Url>http://kl-spfarm1/fi/Kuntaliitto/yleiskirjeet-lausunnot/lausunnot/2013/_layouts/DocIdRedir.aspx?ID=G94TWSLYV3F3-9109-2</Url>
      <Description>G94TWSLYV3F3-9109-2</Description>
    </_dlc_DocIdUrl>
  </documentManagement>
</p:properties>
</file>

<file path=customXml/itemProps1.xml><?xml version="1.0" encoding="utf-8"?>
<ds:datastoreItem xmlns:ds="http://schemas.openxmlformats.org/officeDocument/2006/customXml" ds:itemID="{58DCF9E2-C3C1-4F66-84B8-A95F1ED5D90C}"/>
</file>

<file path=customXml/itemProps2.xml><?xml version="1.0" encoding="utf-8"?>
<ds:datastoreItem xmlns:ds="http://schemas.openxmlformats.org/officeDocument/2006/customXml" ds:itemID="{C5C3FFD2-5662-4865-B6CE-BA7577D8B9BB}"/>
</file>

<file path=customXml/itemProps3.xml><?xml version="1.0" encoding="utf-8"?>
<ds:datastoreItem xmlns:ds="http://schemas.openxmlformats.org/officeDocument/2006/customXml" ds:itemID="{C7404528-5589-403F-A616-39BC25280BE8}"/>
</file>

<file path=customXml/itemProps4.xml><?xml version="1.0" encoding="utf-8"?>
<ds:datastoreItem xmlns:ds="http://schemas.openxmlformats.org/officeDocument/2006/customXml" ds:itemID="{32A8DDC6-DBE2-4E04-9824-00EB1919915F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244</TotalTime>
  <Words>667</Words>
  <Application>Microsoft Office PowerPoint</Application>
  <PresentationFormat>Näytössä katseltava diaesitys (4:3)</PresentationFormat>
  <Paragraphs>126</Paragraphs>
  <Slides>14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5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Kuntaliitto suomen- ja ruotsinkielinen</vt:lpstr>
      <vt:lpstr>4_Kuntaliitto suomen- ja ruotsinkielinen</vt:lpstr>
      <vt:lpstr>1_Kuntaliitto suomen- ja ruotsinkielinen</vt:lpstr>
      <vt:lpstr>3_dian perustyyli 1</vt:lpstr>
      <vt:lpstr>7_Kuntaliitto suomenkielinen</vt:lpstr>
      <vt:lpstr>Kaavio</vt:lpstr>
      <vt:lpstr>Laskentataulukko</vt:lpstr>
      <vt:lpstr>Valtioneuvoston selonteko valtiontalouden kehyksistä vuosille 2014-2017</vt:lpstr>
      <vt:lpstr>PowerPoint-esitys</vt:lpstr>
      <vt:lpstr>Hallituksen päättämät sopeutustoimet,  netto, milj. euroa</vt:lpstr>
      <vt:lpstr>PowerPoint-esitys</vt:lpstr>
      <vt:lpstr>Kuntien ja kuntayhtymien vuosikate, poistot sekä investoinnit1) 1991-2017, mrd. € (käyvin hinnoin) (PPO:n painelaskelman mukaan)</vt:lpstr>
      <vt:lpstr>Työmarkkinatukiuudistuksen kohderyhmä</vt:lpstr>
      <vt:lpstr>Kuntaliiton varovainen laskelma uudistuksen lähtötilanteesta 2015</vt:lpstr>
      <vt:lpstr>Työmarkkinatukimenot yhteensä 1 150 milj. euroa vuodessa</vt:lpstr>
      <vt:lpstr>Kuntien uudistuksen myötä lisääntyvät työmarkkinatukimenot vuonna 2015</vt:lpstr>
      <vt:lpstr>Työmarkkinatuki kokonaisuudessaan</vt:lpstr>
      <vt:lpstr>Aktivointi edellyttää lisäpanostusta</vt:lpstr>
      <vt:lpstr>Nuorisotakuun toteutus</vt:lpstr>
      <vt:lpstr>PowerPoint-esitys</vt:lpstr>
      <vt:lpstr>Kiitos mielenkiinnosta!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Valtioneuvoston selonteko valtiontalouden kehyksistä vuosille 2014-2017</dc:title>
  <dc:creator>Eskonen Tommi</dc:creator>
  <cp:lastModifiedBy>Vuorento Reijo</cp:lastModifiedBy>
  <cp:revision>18</cp:revision>
  <dcterms:created xsi:type="dcterms:W3CDTF">2013-04-17T10:48:07Z</dcterms:created>
  <dcterms:modified xsi:type="dcterms:W3CDTF">2013-04-18T06:55:02Z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0x010100079AAB8D15BC5F4FB97A7E5BA4CE5554</vt:lpwstr>
  </property>
  <property fmtid="{D5CDD505-2E9C-101B-9397-08002B2CF9AE}" pid="3" name="_dlc_DocIdItemGuid">
    <vt:lpwstr>23031559-345b-481c-84b3-500161fb43a7</vt:lpwstr>
  </property>
</Properties>
</file>