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3"/>
  </p:notesMasterIdLst>
  <p:handoutMasterIdLst>
    <p:handoutMasterId r:id="rId24"/>
  </p:handoutMasterIdLst>
  <p:sldIdLst>
    <p:sldId id="328" r:id="rId5"/>
    <p:sldId id="513" r:id="rId6"/>
    <p:sldId id="516" r:id="rId7"/>
    <p:sldId id="319" r:id="rId8"/>
    <p:sldId id="510" r:id="rId9"/>
    <p:sldId id="337" r:id="rId10"/>
    <p:sldId id="533" r:id="rId11"/>
    <p:sldId id="308" r:id="rId12"/>
    <p:sldId id="530" r:id="rId13"/>
    <p:sldId id="260" r:id="rId14"/>
    <p:sldId id="522" r:id="rId15"/>
    <p:sldId id="507" r:id="rId16"/>
    <p:sldId id="335" r:id="rId17"/>
    <p:sldId id="508" r:id="rId18"/>
    <p:sldId id="534" r:id="rId19"/>
    <p:sldId id="338" r:id="rId20"/>
    <p:sldId id="517" r:id="rId21"/>
    <p:sldId id="336"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Work Sans" panose="00000500000000000000" pitchFamily="2" charset="0"/>
      <p:regular r:id="rId29"/>
      <p:bold r:id="rId30"/>
      <p:italic r:id="rId31"/>
      <p:boldItalic r:id="rId32"/>
    </p:embeddedFont>
    <p:embeddedFont>
      <p:font typeface="Work Sans ExtraBold" panose="00000900000000000000" pitchFamily="2" charset="0"/>
      <p:bold r:id="rId33"/>
      <p:boldItalic r:id="rId34"/>
    </p:embeddedFont>
    <p:embeddedFont>
      <p:font typeface="Work Sans Medium" panose="00000600000000000000" pitchFamily="2" charset="0"/>
      <p:regular r:id="rId35"/>
      <p:italic r:id="rId36"/>
    </p:embeddedFont>
    <p:embeddedFont>
      <p:font typeface="Work Sans SemiBold" panose="00000700000000000000" pitchFamily="2" charset="0"/>
      <p:bold r:id="rId37"/>
      <p:boldItalic r:id="rId38"/>
    </p:embeddedFont>
    <p:embeddedFont>
      <p:font typeface="WorkSans-Regular" panose="020B0604020202020204" charset="0"/>
      <p:regular r:id="rId3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4" orient="horz" pos="2160"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60"/>
    <a:srgbClr val="923468"/>
    <a:srgbClr val="C4A5A5"/>
    <a:srgbClr val="FF6D2C"/>
    <a:srgbClr val="D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EDE5D-9B37-473F-9CA6-F8D931468E5E}" v="24" dt="2021-03-23T14:00:39.385"/>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7" autoAdjust="0"/>
    <p:restoredTop sz="94660"/>
  </p:normalViewPr>
  <p:slideViewPr>
    <p:cSldViewPr showGuides="1">
      <p:cViewPr varScale="1">
        <p:scale>
          <a:sx n="79" d="100"/>
          <a:sy n="79" d="100"/>
        </p:scale>
        <p:origin x="66" y="360"/>
      </p:cViewPr>
      <p:guideLst>
        <p:guide orient="horz" pos="1253"/>
        <p:guide orient="horz" pos="2160"/>
        <p:guide orient="horz" pos="527"/>
        <p:guide orient="horz" pos="3657"/>
        <p:guide pos="483"/>
        <p:guide pos="719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23.3.2021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23.3.2021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kuntaliitto.fi/" TargetMode="External"/><Relationship Id="rId7" Type="http://schemas.openxmlformats.org/officeDocument/2006/relationships/hyperlink" Target="https://www.instagram.com/kuntaliitto/" TargetMode="External"/><Relationship Id="rId2" Type="http://schemas.openxmlformats.org/officeDocument/2006/relationships/image" Target="../media/image23.jpg"/><Relationship Id="rId1" Type="http://schemas.openxmlformats.org/officeDocument/2006/relationships/slideMaster" Target="../slideMasters/slideMaster1.xml"/><Relationship Id="rId6" Type="http://schemas.openxmlformats.org/officeDocument/2006/relationships/hyperlink" Target="https://www.linkedin.com/company/association-of-finnish-local-and-regional-authorities-kuntaliitto-" TargetMode="External"/><Relationship Id="rId5" Type="http://schemas.openxmlformats.org/officeDocument/2006/relationships/hyperlink" Target="https://twitter.com/kuntaliitto" TargetMode="External"/><Relationship Id="rId4" Type="http://schemas.openxmlformats.org/officeDocument/2006/relationships/hyperlink" Target="https://www.facebook.com/kuntaliitto"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kuntaliitto.fi/" TargetMode="External"/><Relationship Id="rId7" Type="http://schemas.openxmlformats.org/officeDocument/2006/relationships/hyperlink" Target="https://www.instagram.com/kuntaliitto/" TargetMode="External"/><Relationship Id="rId2" Type="http://schemas.openxmlformats.org/officeDocument/2006/relationships/image" Target="../media/image24.jpg"/><Relationship Id="rId1" Type="http://schemas.openxmlformats.org/officeDocument/2006/relationships/slideMaster" Target="../slideMasters/slideMaster1.xml"/><Relationship Id="rId6" Type="http://schemas.openxmlformats.org/officeDocument/2006/relationships/hyperlink" Target="https://www.linkedin.com/company/association-of-finnish-local-and-regional-authorities-kuntaliitto-" TargetMode="External"/><Relationship Id="rId5" Type="http://schemas.openxmlformats.org/officeDocument/2006/relationships/hyperlink" Target="https://twitter.com/kuntaliitto" TargetMode="External"/><Relationship Id="rId4" Type="http://schemas.openxmlformats.org/officeDocument/2006/relationships/hyperlink" Target="https://www.facebook.com/kuntaliitto"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hyperlink" Target="http://www.kuntaliitto.fi/"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hyperlink" Target="http://www.kuntaliitto.fi/"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3F73254E-B6CD-4592-9C35-AAF54117EE2A}" type="datetime1">
              <a:rPr lang="fi-FI" noProof="0" smtClean="0"/>
              <a:t>23.3.2021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54ECBA33-160D-4EC6-909B-9CB559B0B403}" type="datetime1">
              <a:rPr lang="fi-FI" noProof="0" smtClean="0"/>
              <a:t>23.3.2021</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8AD4220-0D06-4B95-9657-C9EB0E3F48C9}" type="datetime1">
              <a:rPr lang="fi-FI" smtClean="0"/>
              <a:t>23.3.2021</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904FA2DF-26E8-4307-B47B-F423B92DD2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0136" y="6237312"/>
            <a:ext cx="703514" cy="486734"/>
          </a:xfrm>
          <a:prstGeom prst="rect">
            <a:avLst/>
          </a:prstGeom>
        </p:spPr>
      </p:pic>
      <p:pic>
        <p:nvPicPr>
          <p:cNvPr id="8" name="Kuva 7">
            <a:extLst>
              <a:ext uri="{FF2B5EF4-FFF2-40B4-BE49-F238E27FC236}">
                <a16:creationId xmlns:a16="http://schemas.microsoft.com/office/drawing/2014/main" id="{9075A888-2EF7-43E4-9EED-03B09B86B6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6215642"/>
            <a:ext cx="1221199" cy="525726"/>
          </a:xfrm>
          <a:prstGeom prst="rect">
            <a:avLst/>
          </a:prstGeom>
        </p:spPr>
      </p:pic>
      <p:pic>
        <p:nvPicPr>
          <p:cNvPr id="9" name="Kuva 8">
            <a:extLst>
              <a:ext uri="{FF2B5EF4-FFF2-40B4-BE49-F238E27FC236}">
                <a16:creationId xmlns:a16="http://schemas.microsoft.com/office/drawing/2014/main" id="{47E3D164-1CF6-4301-81F8-9F42F78F2A0A}"/>
              </a:ext>
            </a:extLst>
          </p:cNvPr>
          <p:cNvPicPr>
            <a:picLocks noChangeAspect="1"/>
          </p:cNvPicPr>
          <p:nvPr userDrawn="1"/>
        </p:nvPicPr>
        <p:blipFill>
          <a:blip r:embed="rId4"/>
          <a:stretch>
            <a:fillRect/>
          </a:stretch>
        </p:blipFill>
        <p:spPr>
          <a:xfrm>
            <a:off x="8269215" y="6309321"/>
            <a:ext cx="792088" cy="266496"/>
          </a:xfrm>
          <a:prstGeom prst="rect">
            <a:avLst/>
          </a:prstGeom>
        </p:spPr>
      </p:pic>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BBB11B-4207-4686-AB4B-E9F0C4CDA27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67E3DC2-EA4E-4C63-8F4A-EA93A5E76475}"/>
              </a:ext>
            </a:extLst>
          </p:cNvPr>
          <p:cNvSpPr>
            <a:spLocks noGrp="1"/>
          </p:cNvSpPr>
          <p:nvPr>
            <p:ph type="dt" sz="half" idx="10"/>
          </p:nvPr>
        </p:nvSpPr>
        <p:spPr/>
        <p:txBody>
          <a:bodyPr/>
          <a:lstStyle/>
          <a:p>
            <a:fld id="{A1943726-A193-45B0-8099-2C2B570FF038}" type="datetime1">
              <a:rPr lang="fi-FI" noProof="0" smtClean="0"/>
              <a:t>23.3.2021</a:t>
            </a:fld>
            <a:endParaRPr lang="fi-FI" noProof="0" dirty="0"/>
          </a:p>
        </p:txBody>
      </p:sp>
      <p:sp>
        <p:nvSpPr>
          <p:cNvPr id="4" name="Alatunnisteen paikkamerkki 3">
            <a:extLst>
              <a:ext uri="{FF2B5EF4-FFF2-40B4-BE49-F238E27FC236}">
                <a16:creationId xmlns:a16="http://schemas.microsoft.com/office/drawing/2014/main" id="{4CE7849F-A1A4-4F7E-8DAB-AC37BDDA766B}"/>
              </a:ext>
            </a:extLst>
          </p:cNvPr>
          <p:cNvSpPr>
            <a:spLocks noGrp="1"/>
          </p:cNvSpPr>
          <p:nvPr>
            <p:ph type="ftr" sz="quarter" idx="11"/>
          </p:nvPr>
        </p:nvSpPr>
        <p:spPr/>
        <p:txBody>
          <a:bodyPr/>
          <a:lstStyle/>
          <a:p>
            <a:r>
              <a:rPr lang="fi-FI" noProof="0"/>
              <a:t>Esityksen nimi ja tekijä</a:t>
            </a:r>
            <a:endParaRPr lang="fi-FI" noProof="0" dirty="0"/>
          </a:p>
        </p:txBody>
      </p:sp>
      <p:sp>
        <p:nvSpPr>
          <p:cNvPr id="5" name="Dian numeron paikkamerkki 4">
            <a:extLst>
              <a:ext uri="{FF2B5EF4-FFF2-40B4-BE49-F238E27FC236}">
                <a16:creationId xmlns:a16="http://schemas.microsoft.com/office/drawing/2014/main" id="{E7B0F70F-B0DC-4784-BBA8-B278FADBB374}"/>
              </a:ext>
            </a:extLst>
          </p:cNvPr>
          <p:cNvSpPr>
            <a:spLocks noGrp="1"/>
          </p:cNvSpPr>
          <p:nvPr>
            <p:ph type="sldNum" sz="quarter" idx="12"/>
          </p:nvPr>
        </p:nvSpPr>
        <p:spPr/>
        <p:txBody>
          <a:bodyPr/>
          <a:lstStyle/>
          <a:p>
            <a:fld id="{0861148C-697E-4B67-BDAA-872F34DF1106}" type="slidenum">
              <a:rPr lang="fi-FI" noProof="0" smtClean="0"/>
              <a:pPr/>
              <a:t>‹#›</a:t>
            </a:fld>
            <a:endParaRPr lang="fi-FI" noProof="0" dirty="0"/>
          </a:p>
        </p:txBody>
      </p:sp>
    </p:spTree>
    <p:extLst>
      <p:ext uri="{BB962C8B-B14F-4D97-AF65-F5344CB8AC3E}">
        <p14:creationId xmlns:p14="http://schemas.microsoft.com/office/powerpoint/2010/main" val="26139132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41CBBC2-2705-4909-A44B-E8E547993242}"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7C401418-3AB9-4A57-9BE9-76E818D353E7}"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90606902-C255-44A1-8286-8619BDE5DB6C}"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8A95EB08-A361-4348-9F3E-02C2712B35A8}"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5F0FA206-5037-4386-A71E-BA74030E6AF4}"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4340ED4-C6FE-4FAE-AFC3-75E56FFF71C9}"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9C76FDF6-01CE-4895-B906-A8CDF2AFEEBB}"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4EB299D4-57F5-4C10-81C1-8BF8F799F7C0}"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1" name="Text Placeholder 2"/>
          <p:cNvSpPr>
            <a:spLocks noGrp="1" noChangeAspect="1"/>
          </p:cNvSpPr>
          <p:nvPr>
            <p:ph type="body" sz="quarter" idx="19"/>
          </p:nvPr>
        </p:nvSpPr>
        <p:spPr>
          <a:xfrm>
            <a:off x="479220" y="374400"/>
            <a:ext cx="1562400" cy="468000"/>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C7E74B2-E516-4435-B461-CA65DCAC78D1}"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768E5A34-EE4F-4300-BC0F-34FBC4D65423}"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49A53939-6D20-48CE-8A65-6883A101DFFB}"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1DA28073-A458-4B12-9446-D38333399C64}"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90963F2F-44B9-41C8-8927-50FD9A36BCAE}"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6BF9130-7A42-4FBD-AEC6-4BFCDA2A07E7}"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CAFC92E4-B935-4FE6-B163-FE6F8B9B506C}"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5D09515-BBF2-40CB-8DFB-BA183B8AAB94}"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B40BE1D-27B4-45A7-AD76-1198A7D57D99}" type="datetime1">
              <a:rPr lang="fi-FI" smtClean="0"/>
              <a:t>23.3.2021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3DBA2578-D1ED-4406-9F94-0AB22A2B6A3C}"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1307410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A227564-0586-4505-BF1F-E84027D5EBA7}"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1" name="Text Placeholder 2"/>
          <p:cNvSpPr>
            <a:spLocks noGrp="1" noChangeAspect="1"/>
          </p:cNvSpPr>
          <p:nvPr>
            <p:ph type="body" sz="quarter" idx="19"/>
          </p:nvPr>
        </p:nvSpPr>
        <p:spPr>
          <a:xfrm>
            <a:off x="479220" y="374400"/>
            <a:ext cx="1562400" cy="468000"/>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9F5BD0C2-3805-48AA-8034-4776FDEFC4F5}" type="datetime1">
              <a:rPr lang="fi-FI" smtClean="0"/>
              <a:t>23.3.2021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roos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0614DF77-57E5-43AE-89EB-A3037004F2C0}"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5070E62-652A-4FCA-A48A-A3C9B5D21054}"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64807B02-D0B4-4A08-B62E-A00F5B78E985}"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96A53D7B-6B97-4993-8B7C-225FD1A23FDA}"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49B95E72-162F-498F-B705-BE5BB9DFFA3F}" type="datetime1">
              <a:rPr lang="fi-FI" smtClean="0"/>
              <a:t>23.3.2021</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2DA8B51-994D-4A31-B782-77968A11E968}"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accent3"/>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44088E3-6F12-4947-AD33-6B633F33A9C7}"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256D4DAF-E4C3-4958-B746-FD7B1AD5EF19}"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accent3"/>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37FF261-7541-42FA-B569-1D24A5023728}"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BE94E73-A393-4ECF-BC02-065EDEC21D28}"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348F61E-A88D-43AD-B098-855ED78C6251}"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 Somenosto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196690"/>
            <a:ext cx="5905317" cy="374452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solidFill>
                  <a:schemeClr val="accent3"/>
                </a:solidFill>
              </a:defRPr>
            </a:lvl1pPr>
          </a:lstStyle>
          <a:p>
            <a:fld id="{7355545E-CA5D-4F16-9BEC-18C7CE8404EA}" type="datetime1">
              <a:rPr lang="fi-FI" smtClean="0"/>
              <a:t>23.3.2021</a:t>
            </a:fld>
            <a:endParaRPr lang="fi-FI"/>
          </a:p>
        </p:txBody>
      </p:sp>
      <p:sp>
        <p:nvSpPr>
          <p:cNvPr id="5" name="Footer Placeholder 4"/>
          <p:cNvSpPr>
            <a:spLocks noGrp="1"/>
          </p:cNvSpPr>
          <p:nvPr>
            <p:ph type="ftr" sz="quarter" idx="11"/>
          </p:nvPr>
        </p:nvSpPr>
        <p:spPr/>
        <p:txBody>
          <a:bodyPr/>
          <a:lstStyle>
            <a:lvl1pPr>
              <a:defRPr>
                <a:solidFill>
                  <a:schemeClr val="accent3"/>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085230"/>
            <a:ext cx="5905317" cy="720259"/>
          </a:xfrm>
        </p:spPr>
        <p:txBody>
          <a:bodyPr>
            <a:noAutofit/>
          </a:bodyPr>
          <a:lstStyle>
            <a:lvl1pPr marL="0" indent="0">
              <a:buFontTx/>
              <a:buNone/>
              <a:defRPr sz="24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8" name="Picture Placeholder 7"/>
          <p:cNvSpPr>
            <a:spLocks noGrp="1"/>
          </p:cNvSpPr>
          <p:nvPr>
            <p:ph type="pic" sz="quarter" idx="14"/>
          </p:nvPr>
        </p:nvSpPr>
        <p:spPr>
          <a:xfrm>
            <a:off x="7032625" y="1052670"/>
            <a:ext cx="5159375" cy="4752818"/>
          </a:xfrm>
          <a:solidFill>
            <a:schemeClr val="accent3">
              <a:lumMod val="75000"/>
            </a:schemeClr>
          </a:solidFill>
        </p:spPr>
        <p:txBody>
          <a:bodyPr/>
          <a:lstStyle>
            <a:lvl1pPr marL="0" indent="0">
              <a:buFontTx/>
              <a:buNone/>
              <a:defRPr sz="1000">
                <a:solidFill>
                  <a:schemeClr val="bg1"/>
                </a:solidFill>
              </a:defRPr>
            </a:lvl1pPr>
          </a:lstStyle>
          <a:p>
            <a:r>
              <a:rPr lang="fi-FI" noProof="0"/>
              <a:t>Lisää kuva napsauttamalla kuvaketta</a:t>
            </a:r>
            <a:endParaRPr lang="fi-FI" noProof="0" dirty="0"/>
          </a:p>
        </p:txBody>
      </p:sp>
      <p:sp>
        <p:nvSpPr>
          <p:cNvPr id="9"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19546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inaus / somenosto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196690"/>
            <a:ext cx="5905317" cy="3744520"/>
          </a:xfrm>
        </p:spPr>
        <p:txBody>
          <a:bodyPr anchor="t" anchorCtr="0">
            <a:noAutofit/>
          </a:bodyPr>
          <a:lstStyle>
            <a:lvl1pPr algn="l">
              <a:defRPr sz="4000">
                <a:solidFill>
                  <a:schemeClr val="accent3"/>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solidFill>
                  <a:schemeClr val="accent3"/>
                </a:solidFill>
              </a:defRPr>
            </a:lvl1pPr>
          </a:lstStyle>
          <a:p>
            <a:fld id="{251DFD47-2053-4F82-99FB-D06916968DBF}" type="datetime1">
              <a:rPr lang="fi-FI" smtClean="0"/>
              <a:t>23.3.2021</a:t>
            </a:fld>
            <a:endParaRPr lang="fi-FI"/>
          </a:p>
        </p:txBody>
      </p:sp>
      <p:sp>
        <p:nvSpPr>
          <p:cNvPr id="5" name="Footer Placeholder 4"/>
          <p:cNvSpPr>
            <a:spLocks noGrp="1"/>
          </p:cNvSpPr>
          <p:nvPr>
            <p:ph type="ftr" sz="quarter" idx="11"/>
          </p:nvPr>
        </p:nvSpPr>
        <p:spPr/>
        <p:txBody>
          <a:bodyPr/>
          <a:lstStyle>
            <a:lvl1pPr>
              <a:defRPr>
                <a:solidFill>
                  <a:schemeClr val="accent3"/>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085230"/>
            <a:ext cx="5905317" cy="720259"/>
          </a:xfrm>
        </p:spPr>
        <p:txBody>
          <a:bodyPr>
            <a:noAutofit/>
          </a:bodyPr>
          <a:lstStyle>
            <a:lvl1pPr marL="0" indent="0">
              <a:buFontTx/>
              <a:buNone/>
              <a:defRPr sz="24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8" name="Picture Placeholder 7"/>
          <p:cNvSpPr>
            <a:spLocks noGrp="1"/>
          </p:cNvSpPr>
          <p:nvPr>
            <p:ph type="pic" sz="quarter" idx="14"/>
          </p:nvPr>
        </p:nvSpPr>
        <p:spPr>
          <a:xfrm>
            <a:off x="7032625" y="1052670"/>
            <a:ext cx="5159375" cy="4752818"/>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2948099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02BE5-232C-48AE-9285-4176BBC77C70}" type="datetime1">
              <a:rPr lang="fi-FI" smtClean="0"/>
              <a:t>23.3.2021</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iitos grafiik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2172D856-1DF6-4939-B870-A33B0202D2C1}"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3"/>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
        <p:nvSpPr>
          <p:cNvPr id="12" name="Freeform 6">
            <a:hlinkClick r:id="rId4"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5"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6"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7"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iitos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A793451-BA5D-4D6B-9E5D-A6E6C84C1BEB}"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3"/>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
        <p:nvSpPr>
          <p:cNvPr id="12" name="Freeform 6">
            <a:hlinkClick r:id="rId4"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5"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6"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7"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iitos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BEF2E9C-1A86-472E-BA1B-A4B19BFF61F7}"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2"/>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
        <p:nvSpPr>
          <p:cNvPr id="12" name="Freeform 6">
            <a:hlinkClick r:id="rId3"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4"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5"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6"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C8533C0-49A6-4D70-B89C-A1AE50857747}"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2"/>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
        <p:nvSpPr>
          <p:cNvPr id="12" name="Freeform 6">
            <a:hlinkClick r:id="rId3"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4"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5"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6"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90538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AA0596C6-AC54-47F9-83DE-3EB79233E5A7}"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7122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accent4"/>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FAB94D-EAA4-4ABB-AA8C-06714C2040FE}"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4"/>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4FBD393-E650-4223-886C-4D78C7ACD091}"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8376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48376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37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C95CC45-6607-47DC-A7A9-BF90EC2628BD}"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inaus / someno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56050" y="1628750"/>
            <a:ext cx="4969188" cy="2592360"/>
          </a:xfrm>
        </p:spPr>
        <p:txBody>
          <a:bodyPr anchor="t" anchorCtr="0">
            <a:noAutofit/>
          </a:bodyPr>
          <a:lstStyle>
            <a:lvl1pPr algn="l">
              <a:defRPr sz="4000">
                <a:solidFill>
                  <a:schemeClr val="accent3"/>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B33FB06A-2199-45FA-83DB-6FECE6E0A95E}" type="datetime1">
              <a:rPr lang="fi-FI" smtClean="0"/>
              <a:t>23.3.2021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6456050" y="4365130"/>
            <a:ext cx="4969188" cy="1440359"/>
          </a:xfrm>
        </p:spPr>
        <p:txBody>
          <a:bodyPr>
            <a:noAutofit/>
          </a:bodyPr>
          <a:lstStyle>
            <a:lvl1pPr marL="0" indent="0">
              <a:buFontTx/>
              <a:buNone/>
              <a:defRPr sz="20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331789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68316CC7-DE12-41D9-9D9A-4FA28A6C21A8}"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9" name="Text Placeholder 2"/>
          <p:cNvSpPr>
            <a:spLocks noGrp="1" noChangeAspect="1"/>
          </p:cNvSpPr>
          <p:nvPr>
            <p:ph type="body" sz="quarter" idx="19"/>
          </p:nvPr>
        </p:nvSpPr>
        <p:spPr>
          <a:xfrm>
            <a:off x="10814400" y="6326675"/>
            <a:ext cx="612000" cy="183318"/>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67A1DCB-3851-4A5B-BCB6-D4786F0F6F94}" type="datetime1">
              <a:rPr lang="fi-FI" smtClean="0"/>
              <a:t>23.3.2021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p:cNvSpPr>
            <a:spLocks noGrp="1" noChangeAspect="1"/>
          </p:cNvSpPr>
          <p:nvPr>
            <p:ph type="body" sz="quarter" idx="19"/>
          </p:nvPr>
        </p:nvSpPr>
        <p:spPr>
          <a:xfrm>
            <a:off x="10814400" y="6326675"/>
            <a:ext cx="612000" cy="183318"/>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A1943726-A193-45B0-8099-2C2B570FF038}" type="datetime1">
              <a:rPr lang="fi-FI" noProof="0" smtClean="0"/>
              <a:t>23.3.2021</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13"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5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60" r:id="rId3"/>
    <p:sldLayoutId id="2147483662" r:id="rId4"/>
    <p:sldLayoutId id="2147483663" r:id="rId5"/>
    <p:sldLayoutId id="2147483661" r:id="rId6"/>
    <p:sldLayoutId id="2147483696" r:id="rId7"/>
    <p:sldLayoutId id="2147483699" r:id="rId8"/>
    <p:sldLayoutId id="2147483682" r:id="rId9"/>
    <p:sldLayoutId id="2147483668" r:id="rId10"/>
    <p:sldLayoutId id="2147483650" r:id="rId11"/>
    <p:sldLayoutId id="2147483704" r:id="rId12"/>
    <p:sldLayoutId id="2147483653" r:id="rId13"/>
    <p:sldLayoutId id="2147483652" r:id="rId14"/>
    <p:sldLayoutId id="2147483667"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702" r:id="rId29"/>
    <p:sldLayoutId id="2147483701" r:id="rId30"/>
    <p:sldLayoutId id="2147483651" r:id="rId31"/>
    <p:sldLayoutId id="2147483664" r:id="rId32"/>
    <p:sldLayoutId id="2147483665" r:id="rId33"/>
    <p:sldLayoutId id="2147483666" r:id="rId34"/>
    <p:sldLayoutId id="2147483654" r:id="rId35"/>
    <p:sldLayoutId id="2147483684" r:id="rId36"/>
    <p:sldLayoutId id="2147483685" r:id="rId37"/>
    <p:sldLayoutId id="2147483686" r:id="rId38"/>
    <p:sldLayoutId id="2147483683" r:id="rId39"/>
    <p:sldLayoutId id="2147483687" r:id="rId40"/>
    <p:sldLayoutId id="2147483698" r:id="rId41"/>
    <p:sldLayoutId id="2147483697" r:id="rId42"/>
    <p:sldLayoutId id="2147483655" r:id="rId43"/>
    <p:sldLayoutId id="2147483692" r:id="rId44"/>
    <p:sldLayoutId id="2147483693" r:id="rId45"/>
    <p:sldLayoutId id="2147483694" r:id="rId46"/>
    <p:sldLayoutId id="2147483695" r:id="rId47"/>
    <p:sldLayoutId id="2147483689" r:id="rId48"/>
    <p:sldLayoutId id="2147483688" r:id="rId49"/>
    <p:sldLayoutId id="2147483690" r:id="rId50"/>
    <p:sldLayoutId id="2147483691" r:id="rId51"/>
    <p:sldLayoutId id="2147483705" r:id="rId5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hyperlink" Target="mailto:heikki.miettinen@fcg.fi"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s://finlex.fi/fi/laki/ajantasa/2015/20150410#a410-2015" TargetMode="Externa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44.xml"/><Relationship Id="rId5" Type="http://schemas.openxmlformats.org/officeDocument/2006/relationships/image" Target="../media/image3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yke.fi/kestavahyvinvointi" TargetMode="External"/><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1F1307-D1B7-4977-B290-6E270CC3F346}"/>
              </a:ext>
            </a:extLst>
          </p:cNvPr>
          <p:cNvSpPr>
            <a:spLocks noGrp="1"/>
          </p:cNvSpPr>
          <p:nvPr>
            <p:ph type="ctrTitle"/>
          </p:nvPr>
        </p:nvSpPr>
        <p:spPr/>
        <p:txBody>
          <a:bodyPr/>
          <a:lstStyle/>
          <a:p>
            <a:r>
              <a:rPr lang="fi-FI" sz="3600" dirty="0"/>
              <a:t>USO 6 – Kestävä </a:t>
            </a:r>
            <a:r>
              <a:rPr lang="fi-FI" sz="3600" dirty="0" err="1"/>
              <a:t>kuntajohtaminen</a:t>
            </a:r>
            <a:r>
              <a:rPr lang="fi-FI" sz="3600" dirty="0"/>
              <a:t> -verkosto</a:t>
            </a:r>
          </a:p>
        </p:txBody>
      </p:sp>
      <p:sp>
        <p:nvSpPr>
          <p:cNvPr id="3" name="Alaotsikko 2">
            <a:extLst>
              <a:ext uri="{FF2B5EF4-FFF2-40B4-BE49-F238E27FC236}">
                <a16:creationId xmlns:a16="http://schemas.microsoft.com/office/drawing/2014/main" id="{0B4A067C-69CC-4777-97E0-D27A7F4EF7F7}"/>
              </a:ext>
            </a:extLst>
          </p:cNvPr>
          <p:cNvSpPr>
            <a:spLocks noGrp="1"/>
          </p:cNvSpPr>
          <p:nvPr>
            <p:ph type="subTitle" idx="1"/>
          </p:nvPr>
        </p:nvSpPr>
        <p:spPr>
          <a:xfrm>
            <a:off x="766763" y="3068960"/>
            <a:ext cx="10658475" cy="936130"/>
          </a:xfrm>
        </p:spPr>
        <p:txBody>
          <a:bodyPr/>
          <a:lstStyle/>
          <a:p>
            <a:r>
              <a:rPr lang="fi-FI" dirty="0"/>
              <a:t>Verkoston avauswebinaari 24.3.2021</a:t>
            </a:r>
          </a:p>
        </p:txBody>
      </p:sp>
      <p:sp>
        <p:nvSpPr>
          <p:cNvPr id="4" name="Dian numeron paikkamerkki 3">
            <a:extLst>
              <a:ext uri="{FF2B5EF4-FFF2-40B4-BE49-F238E27FC236}">
                <a16:creationId xmlns:a16="http://schemas.microsoft.com/office/drawing/2014/main" id="{A9C4618C-C395-43A5-B076-A06B9E3FBFE6}"/>
              </a:ext>
            </a:extLst>
          </p:cNvPr>
          <p:cNvSpPr>
            <a:spLocks noGrp="1"/>
          </p:cNvSpPr>
          <p:nvPr>
            <p:ph type="sldNum" sz="quarter" idx="12"/>
          </p:nvPr>
        </p:nvSpPr>
        <p:spPr/>
        <p:txBody>
          <a:bodyPr/>
          <a:lstStyle/>
          <a:p>
            <a:fld id="{0861148C-697E-4B67-BDAA-872F34DF1106}" type="slidenum">
              <a:rPr lang="fi-FI" smtClean="0"/>
              <a:pPr/>
              <a:t>1</a:t>
            </a:fld>
            <a:endParaRPr lang="fi-FI"/>
          </a:p>
        </p:txBody>
      </p:sp>
      <p:sp>
        <p:nvSpPr>
          <p:cNvPr id="10" name="Tekstin paikkamerkki 9">
            <a:extLst>
              <a:ext uri="{FF2B5EF4-FFF2-40B4-BE49-F238E27FC236}">
                <a16:creationId xmlns:a16="http://schemas.microsoft.com/office/drawing/2014/main" id="{94B2A0A7-57E6-4B54-B6D9-293A49A23051}"/>
              </a:ext>
            </a:extLst>
          </p:cNvPr>
          <p:cNvSpPr>
            <a:spLocks noGrp="1"/>
          </p:cNvSpPr>
          <p:nvPr>
            <p:ph type="body" sz="quarter" idx="13"/>
          </p:nvPr>
        </p:nvSpPr>
        <p:spPr>
          <a:xfrm>
            <a:off x="766763" y="4221110"/>
            <a:ext cx="10658475" cy="1584379"/>
          </a:xfrm>
        </p:spPr>
        <p:txBody>
          <a:bodyPr/>
          <a:lstStyle/>
          <a:p>
            <a:r>
              <a:rPr lang="fi-FI" dirty="0"/>
              <a:t>@</a:t>
            </a:r>
            <a:r>
              <a:rPr lang="fi-FI" dirty="0" err="1"/>
              <a:t>KL_uso</a:t>
            </a:r>
            <a:r>
              <a:rPr lang="fi-FI" dirty="0"/>
              <a:t> </a:t>
            </a:r>
          </a:p>
          <a:p>
            <a:r>
              <a:rPr lang="fi-FI" dirty="0"/>
              <a:t>@</a:t>
            </a:r>
            <a:r>
              <a:rPr lang="fi-FI" dirty="0" err="1"/>
              <a:t>FCG_Group</a:t>
            </a:r>
            <a:endParaRPr lang="fi-FI" dirty="0"/>
          </a:p>
          <a:p>
            <a:r>
              <a:rPr lang="fi-FI" dirty="0"/>
              <a:t>@</a:t>
            </a:r>
            <a:r>
              <a:rPr lang="fi-FI" dirty="0" err="1"/>
              <a:t>kestavakaupunki</a:t>
            </a:r>
            <a:r>
              <a:rPr lang="fi-FI" dirty="0"/>
              <a:t> </a:t>
            </a:r>
          </a:p>
          <a:p>
            <a:endParaRPr lang="fi-FI" dirty="0"/>
          </a:p>
          <a:p>
            <a:r>
              <a:rPr lang="fi-FI" dirty="0"/>
              <a:t>#</a:t>
            </a:r>
            <a:r>
              <a:rPr lang="fi-FI" dirty="0" err="1"/>
              <a:t>USOkunnat</a:t>
            </a:r>
            <a:r>
              <a:rPr lang="fi-FI" dirty="0"/>
              <a:t> </a:t>
            </a:r>
          </a:p>
          <a:p>
            <a:r>
              <a:rPr lang="fi-FI" dirty="0"/>
              <a:t>#kestäväkaupunki </a:t>
            </a:r>
          </a:p>
          <a:p>
            <a:r>
              <a:rPr lang="fi-FI" dirty="0"/>
              <a:t> </a:t>
            </a:r>
          </a:p>
          <a:p>
            <a:endParaRPr lang="fi-FI" dirty="0"/>
          </a:p>
        </p:txBody>
      </p:sp>
      <p:pic>
        <p:nvPicPr>
          <p:cNvPr id="6" name="Kuva 5">
            <a:extLst>
              <a:ext uri="{FF2B5EF4-FFF2-40B4-BE49-F238E27FC236}">
                <a16:creationId xmlns:a16="http://schemas.microsoft.com/office/drawing/2014/main" id="{9FD1BC68-B17E-47B7-91E5-3CF4EC151F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056" y="195122"/>
            <a:ext cx="1199595" cy="829953"/>
          </a:xfrm>
          <a:prstGeom prst="rect">
            <a:avLst/>
          </a:prstGeom>
        </p:spPr>
      </p:pic>
      <p:pic>
        <p:nvPicPr>
          <p:cNvPr id="7" name="Kuva 6">
            <a:extLst>
              <a:ext uri="{FF2B5EF4-FFF2-40B4-BE49-F238E27FC236}">
                <a16:creationId xmlns:a16="http://schemas.microsoft.com/office/drawing/2014/main" id="{D606117B-A6E6-41A0-B21C-3239111BD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6886"/>
            <a:ext cx="2228746" cy="959476"/>
          </a:xfrm>
          <a:prstGeom prst="rect">
            <a:avLst/>
          </a:prstGeom>
        </p:spPr>
      </p:pic>
      <p:pic>
        <p:nvPicPr>
          <p:cNvPr id="9" name="Kuva 8">
            <a:extLst>
              <a:ext uri="{FF2B5EF4-FFF2-40B4-BE49-F238E27FC236}">
                <a16:creationId xmlns:a16="http://schemas.microsoft.com/office/drawing/2014/main" id="{09F5E9AF-03F3-42B1-9A23-00FA6AE9438D}"/>
              </a:ext>
            </a:extLst>
          </p:cNvPr>
          <p:cNvPicPr>
            <a:picLocks noChangeAspect="1"/>
          </p:cNvPicPr>
          <p:nvPr/>
        </p:nvPicPr>
        <p:blipFill>
          <a:blip r:embed="rId4"/>
          <a:stretch>
            <a:fillRect/>
          </a:stretch>
        </p:blipFill>
        <p:spPr>
          <a:xfrm>
            <a:off x="4943872" y="365528"/>
            <a:ext cx="1221199" cy="410870"/>
          </a:xfrm>
          <a:prstGeom prst="rect">
            <a:avLst/>
          </a:prstGeom>
        </p:spPr>
      </p:pic>
    </p:spTree>
    <p:extLst>
      <p:ext uri="{BB962C8B-B14F-4D97-AF65-F5344CB8AC3E}">
        <p14:creationId xmlns:p14="http://schemas.microsoft.com/office/powerpoint/2010/main" val="2889450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0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
            <a:ext cx="12192000" cy="6858000"/>
          </a:xfrm>
          <a:prstGeom prst="rect">
            <a:avLst/>
          </a:prstGeom>
          <a:noFill/>
        </p:spPr>
      </p:pic>
      <p:sp>
        <p:nvSpPr>
          <p:cNvPr id="146" name="Freeform 146"/>
          <p:cNvSpPr/>
          <p:nvPr/>
        </p:nvSpPr>
        <p:spPr>
          <a:xfrm>
            <a:off x="10812780" y="6324600"/>
            <a:ext cx="612648" cy="182880"/>
          </a:xfrm>
          <a:custGeom>
            <a:avLst/>
            <a:gdLst/>
            <a:ahLst/>
            <a:cxnLst/>
            <a:rect l="0" t="0" r="0" b="0"/>
            <a:pathLst>
              <a:path w="612648" h="182880">
                <a:moveTo>
                  <a:pt x="596900" y="52718"/>
                </a:moveTo>
                <a:lnTo>
                  <a:pt x="612521" y="33656"/>
                </a:lnTo>
                <a:lnTo>
                  <a:pt x="596900" y="12777"/>
                </a:lnTo>
                <a:lnTo>
                  <a:pt x="596900" y="52718"/>
                </a:lnTo>
                <a:close/>
                <a:moveTo>
                  <a:pt x="-10332098" y="533400"/>
                </a:moveTo>
                <a:moveTo>
                  <a:pt x="587501" y="144501"/>
                </a:moveTo>
                <a:lnTo>
                  <a:pt x="587501" y="141987"/>
                </a:lnTo>
                <a:lnTo>
                  <a:pt x="587248" y="139535"/>
                </a:lnTo>
                <a:lnTo>
                  <a:pt x="586866" y="137148"/>
                </a:lnTo>
                <a:lnTo>
                  <a:pt x="586359" y="134760"/>
                </a:lnTo>
                <a:lnTo>
                  <a:pt x="585597" y="132487"/>
                </a:lnTo>
                <a:lnTo>
                  <a:pt x="584835" y="130290"/>
                </a:lnTo>
                <a:lnTo>
                  <a:pt x="583946" y="128080"/>
                </a:lnTo>
                <a:lnTo>
                  <a:pt x="582929" y="126010"/>
                </a:lnTo>
                <a:lnTo>
                  <a:pt x="581787" y="123991"/>
                </a:lnTo>
                <a:lnTo>
                  <a:pt x="580516" y="122048"/>
                </a:lnTo>
                <a:lnTo>
                  <a:pt x="579120" y="120155"/>
                </a:lnTo>
                <a:lnTo>
                  <a:pt x="577596" y="118339"/>
                </a:lnTo>
                <a:lnTo>
                  <a:pt x="576072" y="116574"/>
                </a:lnTo>
                <a:lnTo>
                  <a:pt x="574421" y="114935"/>
                </a:lnTo>
                <a:lnTo>
                  <a:pt x="572642" y="113361"/>
                </a:lnTo>
                <a:lnTo>
                  <a:pt x="570864" y="111849"/>
                </a:lnTo>
                <a:lnTo>
                  <a:pt x="568960" y="110402"/>
                </a:lnTo>
                <a:lnTo>
                  <a:pt x="568071" y="109716"/>
                </a:lnTo>
                <a:lnTo>
                  <a:pt x="567054" y="109081"/>
                </a:lnTo>
                <a:lnTo>
                  <a:pt x="565023" y="107760"/>
                </a:lnTo>
                <a:lnTo>
                  <a:pt x="562990" y="106630"/>
                </a:lnTo>
                <a:lnTo>
                  <a:pt x="560959" y="105499"/>
                </a:lnTo>
                <a:lnTo>
                  <a:pt x="558800" y="104496"/>
                </a:lnTo>
                <a:lnTo>
                  <a:pt x="554481" y="102731"/>
                </a:lnTo>
                <a:lnTo>
                  <a:pt x="552196" y="102045"/>
                </a:lnTo>
                <a:lnTo>
                  <a:pt x="550037" y="101346"/>
                </a:lnTo>
                <a:lnTo>
                  <a:pt x="547751" y="100851"/>
                </a:lnTo>
                <a:lnTo>
                  <a:pt x="545464" y="100343"/>
                </a:lnTo>
                <a:lnTo>
                  <a:pt x="543305" y="100026"/>
                </a:lnTo>
                <a:lnTo>
                  <a:pt x="541020" y="99772"/>
                </a:lnTo>
                <a:lnTo>
                  <a:pt x="536575" y="99581"/>
                </a:lnTo>
                <a:lnTo>
                  <a:pt x="532638" y="99708"/>
                </a:lnTo>
                <a:lnTo>
                  <a:pt x="528954" y="100153"/>
                </a:lnTo>
                <a:lnTo>
                  <a:pt x="525652" y="100851"/>
                </a:lnTo>
                <a:lnTo>
                  <a:pt x="522731" y="101855"/>
                </a:lnTo>
                <a:lnTo>
                  <a:pt x="519938" y="103048"/>
                </a:lnTo>
                <a:lnTo>
                  <a:pt x="518667" y="103734"/>
                </a:lnTo>
                <a:lnTo>
                  <a:pt x="517525" y="104496"/>
                </a:lnTo>
                <a:lnTo>
                  <a:pt x="515492" y="106198"/>
                </a:lnTo>
                <a:lnTo>
                  <a:pt x="514476" y="107074"/>
                </a:lnTo>
                <a:lnTo>
                  <a:pt x="513588" y="108014"/>
                </a:lnTo>
                <a:lnTo>
                  <a:pt x="511937" y="110033"/>
                </a:lnTo>
                <a:lnTo>
                  <a:pt x="510539" y="112230"/>
                </a:lnTo>
                <a:lnTo>
                  <a:pt x="509904" y="113361"/>
                </a:lnTo>
                <a:lnTo>
                  <a:pt x="509397" y="114555"/>
                </a:lnTo>
                <a:lnTo>
                  <a:pt x="508508" y="117018"/>
                </a:lnTo>
                <a:lnTo>
                  <a:pt x="507746" y="119596"/>
                </a:lnTo>
                <a:lnTo>
                  <a:pt x="507238" y="122302"/>
                </a:lnTo>
                <a:lnTo>
                  <a:pt x="506984" y="125007"/>
                </a:lnTo>
                <a:lnTo>
                  <a:pt x="506856" y="127839"/>
                </a:lnTo>
                <a:lnTo>
                  <a:pt x="507111" y="130976"/>
                </a:lnTo>
                <a:lnTo>
                  <a:pt x="507238" y="132614"/>
                </a:lnTo>
                <a:lnTo>
                  <a:pt x="507618" y="134316"/>
                </a:lnTo>
                <a:lnTo>
                  <a:pt x="508000" y="136081"/>
                </a:lnTo>
                <a:lnTo>
                  <a:pt x="508380" y="137897"/>
                </a:lnTo>
                <a:lnTo>
                  <a:pt x="509015" y="139726"/>
                </a:lnTo>
                <a:lnTo>
                  <a:pt x="509651" y="141542"/>
                </a:lnTo>
                <a:lnTo>
                  <a:pt x="510413" y="143434"/>
                </a:lnTo>
                <a:lnTo>
                  <a:pt x="511175" y="145327"/>
                </a:lnTo>
                <a:lnTo>
                  <a:pt x="512190" y="147143"/>
                </a:lnTo>
                <a:lnTo>
                  <a:pt x="513206" y="149035"/>
                </a:lnTo>
                <a:lnTo>
                  <a:pt x="514350" y="150927"/>
                </a:lnTo>
                <a:lnTo>
                  <a:pt x="515620" y="152743"/>
                </a:lnTo>
                <a:lnTo>
                  <a:pt x="518287" y="156274"/>
                </a:lnTo>
                <a:lnTo>
                  <a:pt x="521588" y="159665"/>
                </a:lnTo>
                <a:lnTo>
                  <a:pt x="523366" y="161240"/>
                </a:lnTo>
                <a:lnTo>
                  <a:pt x="525272" y="162751"/>
                </a:lnTo>
                <a:lnTo>
                  <a:pt x="527303" y="164199"/>
                </a:lnTo>
                <a:lnTo>
                  <a:pt x="529463" y="165583"/>
                </a:lnTo>
                <a:lnTo>
                  <a:pt x="531749" y="166840"/>
                </a:lnTo>
                <a:lnTo>
                  <a:pt x="534162" y="168034"/>
                </a:lnTo>
                <a:lnTo>
                  <a:pt x="536575" y="169101"/>
                </a:lnTo>
                <a:lnTo>
                  <a:pt x="539241" y="170041"/>
                </a:lnTo>
                <a:lnTo>
                  <a:pt x="542036" y="170866"/>
                </a:lnTo>
                <a:lnTo>
                  <a:pt x="544956" y="171552"/>
                </a:lnTo>
                <a:lnTo>
                  <a:pt x="548004" y="172060"/>
                </a:lnTo>
                <a:lnTo>
                  <a:pt x="549528" y="172314"/>
                </a:lnTo>
                <a:lnTo>
                  <a:pt x="551179" y="172505"/>
                </a:lnTo>
                <a:lnTo>
                  <a:pt x="554481" y="172746"/>
                </a:lnTo>
                <a:lnTo>
                  <a:pt x="557911" y="172809"/>
                </a:lnTo>
                <a:lnTo>
                  <a:pt x="559815" y="172746"/>
                </a:lnTo>
                <a:lnTo>
                  <a:pt x="561721" y="172632"/>
                </a:lnTo>
                <a:lnTo>
                  <a:pt x="563499" y="172441"/>
                </a:lnTo>
                <a:lnTo>
                  <a:pt x="565276" y="172187"/>
                </a:lnTo>
                <a:lnTo>
                  <a:pt x="566038" y="171997"/>
                </a:lnTo>
                <a:lnTo>
                  <a:pt x="566927" y="171806"/>
                </a:lnTo>
                <a:lnTo>
                  <a:pt x="568451" y="171425"/>
                </a:lnTo>
                <a:lnTo>
                  <a:pt x="571500" y="170358"/>
                </a:lnTo>
                <a:lnTo>
                  <a:pt x="574166" y="169101"/>
                </a:lnTo>
                <a:lnTo>
                  <a:pt x="575310" y="168352"/>
                </a:lnTo>
                <a:lnTo>
                  <a:pt x="576579" y="167590"/>
                </a:lnTo>
                <a:lnTo>
                  <a:pt x="578738" y="165901"/>
                </a:lnTo>
                <a:lnTo>
                  <a:pt x="580643" y="163945"/>
                </a:lnTo>
                <a:lnTo>
                  <a:pt x="582295" y="161862"/>
                </a:lnTo>
                <a:lnTo>
                  <a:pt x="583818" y="159665"/>
                </a:lnTo>
                <a:lnTo>
                  <a:pt x="584962" y="157341"/>
                </a:lnTo>
                <a:lnTo>
                  <a:pt x="585851" y="154890"/>
                </a:lnTo>
                <a:lnTo>
                  <a:pt x="586613" y="152362"/>
                </a:lnTo>
                <a:lnTo>
                  <a:pt x="587121" y="149784"/>
                </a:lnTo>
                <a:lnTo>
                  <a:pt x="587375" y="147143"/>
                </a:lnTo>
                <a:lnTo>
                  <a:pt x="587501" y="144501"/>
                </a:lnTo>
                <a:close/>
                <a:moveTo>
                  <a:pt x="-10423881" y="533400"/>
                </a:moveTo>
                <a:moveTo>
                  <a:pt x="480695" y="139535"/>
                </a:moveTo>
                <a:lnTo>
                  <a:pt x="480695" y="136767"/>
                </a:lnTo>
                <a:lnTo>
                  <a:pt x="481076" y="133998"/>
                </a:lnTo>
                <a:lnTo>
                  <a:pt x="481584" y="131357"/>
                </a:lnTo>
                <a:lnTo>
                  <a:pt x="482218" y="128778"/>
                </a:lnTo>
                <a:lnTo>
                  <a:pt x="483108" y="126264"/>
                </a:lnTo>
                <a:lnTo>
                  <a:pt x="484124" y="123876"/>
                </a:lnTo>
                <a:lnTo>
                  <a:pt x="485266" y="121539"/>
                </a:lnTo>
                <a:lnTo>
                  <a:pt x="486663" y="119279"/>
                </a:lnTo>
                <a:lnTo>
                  <a:pt x="488188" y="117082"/>
                </a:lnTo>
                <a:lnTo>
                  <a:pt x="489838" y="114935"/>
                </a:lnTo>
                <a:lnTo>
                  <a:pt x="491616" y="112929"/>
                </a:lnTo>
                <a:lnTo>
                  <a:pt x="493522" y="110973"/>
                </a:lnTo>
                <a:lnTo>
                  <a:pt x="494538" y="110097"/>
                </a:lnTo>
                <a:lnTo>
                  <a:pt x="495553" y="109144"/>
                </a:lnTo>
                <a:lnTo>
                  <a:pt x="497839" y="107392"/>
                </a:lnTo>
                <a:lnTo>
                  <a:pt x="500126" y="105690"/>
                </a:lnTo>
                <a:lnTo>
                  <a:pt x="502538" y="104115"/>
                </a:lnTo>
                <a:lnTo>
                  <a:pt x="504951" y="102604"/>
                </a:lnTo>
                <a:lnTo>
                  <a:pt x="507618" y="101220"/>
                </a:lnTo>
                <a:lnTo>
                  <a:pt x="510286" y="99899"/>
                </a:lnTo>
                <a:lnTo>
                  <a:pt x="513079" y="98641"/>
                </a:lnTo>
                <a:lnTo>
                  <a:pt x="516001" y="97511"/>
                </a:lnTo>
                <a:lnTo>
                  <a:pt x="518795" y="96444"/>
                </a:lnTo>
                <a:lnTo>
                  <a:pt x="521842" y="95492"/>
                </a:lnTo>
                <a:lnTo>
                  <a:pt x="524890" y="94679"/>
                </a:lnTo>
                <a:lnTo>
                  <a:pt x="528065" y="93930"/>
                </a:lnTo>
                <a:lnTo>
                  <a:pt x="531113" y="93231"/>
                </a:lnTo>
                <a:lnTo>
                  <a:pt x="534288" y="92672"/>
                </a:lnTo>
                <a:lnTo>
                  <a:pt x="537463" y="92228"/>
                </a:lnTo>
                <a:lnTo>
                  <a:pt x="540765" y="91847"/>
                </a:lnTo>
                <a:lnTo>
                  <a:pt x="544067" y="91593"/>
                </a:lnTo>
                <a:lnTo>
                  <a:pt x="550545" y="91352"/>
                </a:lnTo>
                <a:lnTo>
                  <a:pt x="553974" y="91352"/>
                </a:lnTo>
                <a:lnTo>
                  <a:pt x="557276" y="91593"/>
                </a:lnTo>
                <a:lnTo>
                  <a:pt x="560451" y="91783"/>
                </a:lnTo>
                <a:lnTo>
                  <a:pt x="563626" y="92164"/>
                </a:lnTo>
                <a:lnTo>
                  <a:pt x="566674" y="92545"/>
                </a:lnTo>
                <a:lnTo>
                  <a:pt x="569722" y="93041"/>
                </a:lnTo>
                <a:lnTo>
                  <a:pt x="575437" y="94298"/>
                </a:lnTo>
                <a:lnTo>
                  <a:pt x="580898" y="95936"/>
                </a:lnTo>
                <a:lnTo>
                  <a:pt x="583564" y="96825"/>
                </a:lnTo>
                <a:lnTo>
                  <a:pt x="585977" y="97829"/>
                </a:lnTo>
                <a:lnTo>
                  <a:pt x="588390" y="98959"/>
                </a:lnTo>
                <a:lnTo>
                  <a:pt x="590803" y="100089"/>
                </a:lnTo>
                <a:lnTo>
                  <a:pt x="592963" y="101346"/>
                </a:lnTo>
                <a:lnTo>
                  <a:pt x="595122" y="102667"/>
                </a:lnTo>
                <a:lnTo>
                  <a:pt x="597153" y="104052"/>
                </a:lnTo>
                <a:lnTo>
                  <a:pt x="599059" y="105499"/>
                </a:lnTo>
                <a:lnTo>
                  <a:pt x="600837" y="107011"/>
                </a:lnTo>
                <a:lnTo>
                  <a:pt x="602488" y="108649"/>
                </a:lnTo>
                <a:lnTo>
                  <a:pt x="604012" y="110287"/>
                </a:lnTo>
                <a:lnTo>
                  <a:pt x="605536" y="112040"/>
                </a:lnTo>
                <a:lnTo>
                  <a:pt x="606805" y="113869"/>
                </a:lnTo>
                <a:lnTo>
                  <a:pt x="608076" y="115698"/>
                </a:lnTo>
                <a:lnTo>
                  <a:pt x="609091" y="117641"/>
                </a:lnTo>
                <a:lnTo>
                  <a:pt x="609980" y="119660"/>
                </a:lnTo>
                <a:lnTo>
                  <a:pt x="610870" y="121667"/>
                </a:lnTo>
                <a:lnTo>
                  <a:pt x="611504" y="123813"/>
                </a:lnTo>
                <a:lnTo>
                  <a:pt x="612013" y="125946"/>
                </a:lnTo>
                <a:lnTo>
                  <a:pt x="612393" y="128207"/>
                </a:lnTo>
                <a:lnTo>
                  <a:pt x="612648" y="130480"/>
                </a:lnTo>
                <a:lnTo>
                  <a:pt x="612648" y="132804"/>
                </a:lnTo>
                <a:lnTo>
                  <a:pt x="612521" y="135637"/>
                </a:lnTo>
                <a:lnTo>
                  <a:pt x="612266" y="138342"/>
                </a:lnTo>
                <a:lnTo>
                  <a:pt x="611886" y="141047"/>
                </a:lnTo>
                <a:lnTo>
                  <a:pt x="611124" y="143688"/>
                </a:lnTo>
                <a:lnTo>
                  <a:pt x="610362" y="146203"/>
                </a:lnTo>
                <a:lnTo>
                  <a:pt x="609346" y="148654"/>
                </a:lnTo>
                <a:lnTo>
                  <a:pt x="608202" y="151105"/>
                </a:lnTo>
                <a:lnTo>
                  <a:pt x="606933" y="153442"/>
                </a:lnTo>
                <a:lnTo>
                  <a:pt x="605536" y="155703"/>
                </a:lnTo>
                <a:lnTo>
                  <a:pt x="603885" y="157836"/>
                </a:lnTo>
                <a:lnTo>
                  <a:pt x="602234" y="159982"/>
                </a:lnTo>
                <a:lnTo>
                  <a:pt x="600328" y="161989"/>
                </a:lnTo>
                <a:lnTo>
                  <a:pt x="598424" y="163881"/>
                </a:lnTo>
                <a:lnTo>
                  <a:pt x="596264" y="165774"/>
                </a:lnTo>
                <a:lnTo>
                  <a:pt x="594105" y="167526"/>
                </a:lnTo>
                <a:lnTo>
                  <a:pt x="591692" y="169228"/>
                </a:lnTo>
                <a:lnTo>
                  <a:pt x="589279" y="170803"/>
                </a:lnTo>
                <a:lnTo>
                  <a:pt x="586739" y="172314"/>
                </a:lnTo>
                <a:lnTo>
                  <a:pt x="584200" y="173698"/>
                </a:lnTo>
                <a:lnTo>
                  <a:pt x="581533" y="175019"/>
                </a:lnTo>
                <a:lnTo>
                  <a:pt x="578738" y="176276"/>
                </a:lnTo>
                <a:lnTo>
                  <a:pt x="575817" y="177343"/>
                </a:lnTo>
                <a:lnTo>
                  <a:pt x="572897" y="178410"/>
                </a:lnTo>
                <a:lnTo>
                  <a:pt x="569976" y="179299"/>
                </a:lnTo>
                <a:lnTo>
                  <a:pt x="566927" y="180112"/>
                </a:lnTo>
                <a:lnTo>
                  <a:pt x="563879" y="180861"/>
                </a:lnTo>
                <a:lnTo>
                  <a:pt x="560704" y="181496"/>
                </a:lnTo>
                <a:lnTo>
                  <a:pt x="557656" y="182004"/>
                </a:lnTo>
                <a:lnTo>
                  <a:pt x="554354" y="182373"/>
                </a:lnTo>
                <a:lnTo>
                  <a:pt x="551179" y="182626"/>
                </a:lnTo>
                <a:lnTo>
                  <a:pt x="547877" y="182817"/>
                </a:lnTo>
                <a:lnTo>
                  <a:pt x="544576" y="182880"/>
                </a:lnTo>
                <a:lnTo>
                  <a:pt x="541274" y="182817"/>
                </a:lnTo>
                <a:lnTo>
                  <a:pt x="537972" y="182690"/>
                </a:lnTo>
                <a:lnTo>
                  <a:pt x="534670" y="182436"/>
                </a:lnTo>
                <a:lnTo>
                  <a:pt x="531495" y="182068"/>
                </a:lnTo>
                <a:lnTo>
                  <a:pt x="528447" y="181623"/>
                </a:lnTo>
                <a:lnTo>
                  <a:pt x="525399" y="181052"/>
                </a:lnTo>
                <a:lnTo>
                  <a:pt x="522351" y="180429"/>
                </a:lnTo>
                <a:lnTo>
                  <a:pt x="519429" y="179667"/>
                </a:lnTo>
                <a:lnTo>
                  <a:pt x="516636" y="178855"/>
                </a:lnTo>
                <a:lnTo>
                  <a:pt x="513841" y="177915"/>
                </a:lnTo>
                <a:lnTo>
                  <a:pt x="511175" y="176899"/>
                </a:lnTo>
                <a:lnTo>
                  <a:pt x="508508" y="175832"/>
                </a:lnTo>
                <a:lnTo>
                  <a:pt x="503554" y="173381"/>
                </a:lnTo>
                <a:lnTo>
                  <a:pt x="501396" y="172060"/>
                </a:lnTo>
                <a:lnTo>
                  <a:pt x="499110" y="170676"/>
                </a:lnTo>
                <a:lnTo>
                  <a:pt x="497077" y="169228"/>
                </a:lnTo>
                <a:lnTo>
                  <a:pt x="495046" y="167653"/>
                </a:lnTo>
                <a:lnTo>
                  <a:pt x="493140" y="166015"/>
                </a:lnTo>
                <a:lnTo>
                  <a:pt x="491363" y="164326"/>
                </a:lnTo>
                <a:lnTo>
                  <a:pt x="489838" y="162624"/>
                </a:lnTo>
                <a:lnTo>
                  <a:pt x="488314" y="160795"/>
                </a:lnTo>
                <a:lnTo>
                  <a:pt x="486917" y="158916"/>
                </a:lnTo>
                <a:lnTo>
                  <a:pt x="485648" y="156960"/>
                </a:lnTo>
                <a:lnTo>
                  <a:pt x="484504" y="154953"/>
                </a:lnTo>
                <a:lnTo>
                  <a:pt x="483488" y="152934"/>
                </a:lnTo>
                <a:lnTo>
                  <a:pt x="482600" y="150800"/>
                </a:lnTo>
                <a:lnTo>
                  <a:pt x="481964" y="148654"/>
                </a:lnTo>
                <a:lnTo>
                  <a:pt x="481329" y="146457"/>
                </a:lnTo>
                <a:lnTo>
                  <a:pt x="480949" y="144196"/>
                </a:lnTo>
                <a:lnTo>
                  <a:pt x="480695" y="141923"/>
                </a:lnTo>
                <a:lnTo>
                  <a:pt x="480695" y="139535"/>
                </a:lnTo>
                <a:close/>
                <a:moveTo>
                  <a:pt x="-10418915" y="533400"/>
                </a:moveTo>
                <a:moveTo>
                  <a:pt x="469264" y="126886"/>
                </a:moveTo>
                <a:lnTo>
                  <a:pt x="467233" y="127394"/>
                </a:lnTo>
                <a:lnTo>
                  <a:pt x="464947" y="123876"/>
                </a:lnTo>
                <a:lnTo>
                  <a:pt x="462788" y="120663"/>
                </a:lnTo>
                <a:lnTo>
                  <a:pt x="460628" y="117831"/>
                </a:lnTo>
                <a:lnTo>
                  <a:pt x="459486" y="116510"/>
                </a:lnTo>
                <a:lnTo>
                  <a:pt x="458342" y="115317"/>
                </a:lnTo>
                <a:lnTo>
                  <a:pt x="456184" y="113056"/>
                </a:lnTo>
                <a:lnTo>
                  <a:pt x="453898" y="111037"/>
                </a:lnTo>
                <a:lnTo>
                  <a:pt x="451612" y="109335"/>
                </a:lnTo>
                <a:lnTo>
                  <a:pt x="450341" y="108522"/>
                </a:lnTo>
                <a:lnTo>
                  <a:pt x="449199" y="107824"/>
                </a:lnTo>
                <a:lnTo>
                  <a:pt x="446659" y="106503"/>
                </a:lnTo>
                <a:lnTo>
                  <a:pt x="443991" y="105436"/>
                </a:lnTo>
                <a:lnTo>
                  <a:pt x="441198" y="104560"/>
                </a:lnTo>
                <a:lnTo>
                  <a:pt x="438150" y="103861"/>
                </a:lnTo>
                <a:lnTo>
                  <a:pt x="435101" y="103239"/>
                </a:lnTo>
                <a:lnTo>
                  <a:pt x="431673" y="102794"/>
                </a:lnTo>
                <a:lnTo>
                  <a:pt x="428116" y="102477"/>
                </a:lnTo>
                <a:lnTo>
                  <a:pt x="424179" y="102286"/>
                </a:lnTo>
                <a:lnTo>
                  <a:pt x="423672" y="104941"/>
                </a:lnTo>
                <a:lnTo>
                  <a:pt x="423290" y="108205"/>
                </a:lnTo>
                <a:lnTo>
                  <a:pt x="423037" y="112167"/>
                </a:lnTo>
                <a:lnTo>
                  <a:pt x="422910" y="116955"/>
                </a:lnTo>
                <a:lnTo>
                  <a:pt x="422910" y="159665"/>
                </a:lnTo>
                <a:lnTo>
                  <a:pt x="423163" y="165202"/>
                </a:lnTo>
                <a:lnTo>
                  <a:pt x="423290" y="167526"/>
                </a:lnTo>
                <a:lnTo>
                  <a:pt x="423417" y="169673"/>
                </a:lnTo>
                <a:lnTo>
                  <a:pt x="423926" y="173127"/>
                </a:lnTo>
                <a:lnTo>
                  <a:pt x="424561" y="175769"/>
                </a:lnTo>
                <a:lnTo>
                  <a:pt x="425196" y="177661"/>
                </a:lnTo>
                <a:lnTo>
                  <a:pt x="425703" y="178855"/>
                </a:lnTo>
                <a:lnTo>
                  <a:pt x="426212" y="179667"/>
                </a:lnTo>
                <a:lnTo>
                  <a:pt x="393700" y="179667"/>
                </a:lnTo>
                <a:lnTo>
                  <a:pt x="394080" y="178855"/>
                </a:lnTo>
                <a:lnTo>
                  <a:pt x="394588" y="177661"/>
                </a:lnTo>
                <a:lnTo>
                  <a:pt x="394970" y="175769"/>
                </a:lnTo>
                <a:lnTo>
                  <a:pt x="395604" y="173127"/>
                </a:lnTo>
                <a:lnTo>
                  <a:pt x="395986" y="169673"/>
                </a:lnTo>
                <a:lnTo>
                  <a:pt x="396366" y="165202"/>
                </a:lnTo>
                <a:lnTo>
                  <a:pt x="396493" y="159665"/>
                </a:lnTo>
                <a:lnTo>
                  <a:pt x="396875" y="116828"/>
                </a:lnTo>
                <a:lnTo>
                  <a:pt x="396748" y="112103"/>
                </a:lnTo>
                <a:lnTo>
                  <a:pt x="396493" y="108141"/>
                </a:lnTo>
                <a:lnTo>
                  <a:pt x="396113" y="104877"/>
                </a:lnTo>
                <a:lnTo>
                  <a:pt x="395604" y="102286"/>
                </a:lnTo>
                <a:lnTo>
                  <a:pt x="391795" y="102477"/>
                </a:lnTo>
                <a:lnTo>
                  <a:pt x="388112" y="102794"/>
                </a:lnTo>
                <a:lnTo>
                  <a:pt x="384683" y="103239"/>
                </a:lnTo>
                <a:lnTo>
                  <a:pt x="381508" y="103861"/>
                </a:lnTo>
                <a:lnTo>
                  <a:pt x="380111" y="104179"/>
                </a:lnTo>
                <a:lnTo>
                  <a:pt x="378587" y="104560"/>
                </a:lnTo>
                <a:lnTo>
                  <a:pt x="375792" y="105436"/>
                </a:lnTo>
                <a:lnTo>
                  <a:pt x="373126" y="106503"/>
                </a:lnTo>
                <a:lnTo>
                  <a:pt x="370586" y="107824"/>
                </a:lnTo>
                <a:lnTo>
                  <a:pt x="369315" y="108522"/>
                </a:lnTo>
                <a:lnTo>
                  <a:pt x="368173" y="109335"/>
                </a:lnTo>
                <a:lnTo>
                  <a:pt x="365887" y="111037"/>
                </a:lnTo>
                <a:lnTo>
                  <a:pt x="363601" y="113056"/>
                </a:lnTo>
                <a:lnTo>
                  <a:pt x="361441" y="115317"/>
                </a:lnTo>
                <a:lnTo>
                  <a:pt x="359283" y="117831"/>
                </a:lnTo>
                <a:lnTo>
                  <a:pt x="357124" y="120663"/>
                </a:lnTo>
                <a:lnTo>
                  <a:pt x="354838" y="123876"/>
                </a:lnTo>
                <a:lnTo>
                  <a:pt x="352678" y="127394"/>
                </a:lnTo>
                <a:lnTo>
                  <a:pt x="350647" y="126886"/>
                </a:lnTo>
                <a:lnTo>
                  <a:pt x="355853" y="96508"/>
                </a:lnTo>
                <a:lnTo>
                  <a:pt x="382777" y="96635"/>
                </a:lnTo>
                <a:lnTo>
                  <a:pt x="409828" y="96825"/>
                </a:lnTo>
                <a:lnTo>
                  <a:pt x="436879" y="96635"/>
                </a:lnTo>
                <a:lnTo>
                  <a:pt x="464058" y="96508"/>
                </a:lnTo>
                <a:lnTo>
                  <a:pt x="469264" y="126886"/>
                </a:lnTo>
                <a:close/>
                <a:moveTo>
                  <a:pt x="-10406266" y="533400"/>
                </a:moveTo>
                <a:moveTo>
                  <a:pt x="338836" y="126886"/>
                </a:moveTo>
                <a:lnTo>
                  <a:pt x="336803" y="127394"/>
                </a:lnTo>
                <a:lnTo>
                  <a:pt x="334517" y="123876"/>
                </a:lnTo>
                <a:lnTo>
                  <a:pt x="332359" y="120663"/>
                </a:lnTo>
                <a:lnTo>
                  <a:pt x="330073" y="117831"/>
                </a:lnTo>
                <a:lnTo>
                  <a:pt x="329056" y="116510"/>
                </a:lnTo>
                <a:lnTo>
                  <a:pt x="327913" y="115317"/>
                </a:lnTo>
                <a:lnTo>
                  <a:pt x="325754" y="113056"/>
                </a:lnTo>
                <a:lnTo>
                  <a:pt x="323468" y="111037"/>
                </a:lnTo>
                <a:lnTo>
                  <a:pt x="321183" y="109335"/>
                </a:lnTo>
                <a:lnTo>
                  <a:pt x="319913" y="108522"/>
                </a:lnTo>
                <a:lnTo>
                  <a:pt x="318770" y="107824"/>
                </a:lnTo>
                <a:lnTo>
                  <a:pt x="316229" y="106503"/>
                </a:lnTo>
                <a:lnTo>
                  <a:pt x="313563" y="105436"/>
                </a:lnTo>
                <a:lnTo>
                  <a:pt x="310768" y="104560"/>
                </a:lnTo>
                <a:lnTo>
                  <a:pt x="307848" y="103861"/>
                </a:lnTo>
                <a:lnTo>
                  <a:pt x="304673" y="103239"/>
                </a:lnTo>
                <a:lnTo>
                  <a:pt x="301243" y="102794"/>
                </a:lnTo>
                <a:lnTo>
                  <a:pt x="297688" y="102477"/>
                </a:lnTo>
                <a:lnTo>
                  <a:pt x="293751" y="102286"/>
                </a:lnTo>
                <a:lnTo>
                  <a:pt x="293370" y="104941"/>
                </a:lnTo>
                <a:lnTo>
                  <a:pt x="292988" y="108205"/>
                </a:lnTo>
                <a:lnTo>
                  <a:pt x="292608" y="112167"/>
                </a:lnTo>
                <a:lnTo>
                  <a:pt x="292608" y="116955"/>
                </a:lnTo>
                <a:lnTo>
                  <a:pt x="292608" y="159665"/>
                </a:lnTo>
                <a:lnTo>
                  <a:pt x="292735" y="165202"/>
                </a:lnTo>
                <a:lnTo>
                  <a:pt x="292862" y="167526"/>
                </a:lnTo>
                <a:lnTo>
                  <a:pt x="293115" y="169673"/>
                </a:lnTo>
                <a:lnTo>
                  <a:pt x="293624" y="173127"/>
                </a:lnTo>
                <a:lnTo>
                  <a:pt x="294131" y="175769"/>
                </a:lnTo>
                <a:lnTo>
                  <a:pt x="294766" y="177661"/>
                </a:lnTo>
                <a:lnTo>
                  <a:pt x="295275" y="178855"/>
                </a:lnTo>
                <a:lnTo>
                  <a:pt x="295783" y="179667"/>
                </a:lnTo>
                <a:lnTo>
                  <a:pt x="263143" y="179667"/>
                </a:lnTo>
                <a:lnTo>
                  <a:pt x="263651" y="178855"/>
                </a:lnTo>
                <a:lnTo>
                  <a:pt x="264033" y="177661"/>
                </a:lnTo>
                <a:lnTo>
                  <a:pt x="264667" y="175769"/>
                </a:lnTo>
                <a:lnTo>
                  <a:pt x="265176" y="173127"/>
                </a:lnTo>
                <a:lnTo>
                  <a:pt x="265556" y="169673"/>
                </a:lnTo>
                <a:lnTo>
                  <a:pt x="265938" y="165202"/>
                </a:lnTo>
                <a:lnTo>
                  <a:pt x="266064" y="159665"/>
                </a:lnTo>
                <a:lnTo>
                  <a:pt x="266446" y="116828"/>
                </a:lnTo>
                <a:lnTo>
                  <a:pt x="266318" y="112103"/>
                </a:lnTo>
                <a:lnTo>
                  <a:pt x="266064" y="108141"/>
                </a:lnTo>
                <a:lnTo>
                  <a:pt x="265684" y="104877"/>
                </a:lnTo>
                <a:lnTo>
                  <a:pt x="265176" y="102286"/>
                </a:lnTo>
                <a:lnTo>
                  <a:pt x="261238" y="102477"/>
                </a:lnTo>
                <a:lnTo>
                  <a:pt x="257683" y="102794"/>
                </a:lnTo>
                <a:lnTo>
                  <a:pt x="254253" y="103239"/>
                </a:lnTo>
                <a:lnTo>
                  <a:pt x="251078" y="103861"/>
                </a:lnTo>
                <a:lnTo>
                  <a:pt x="249554" y="104179"/>
                </a:lnTo>
                <a:lnTo>
                  <a:pt x="248158" y="104560"/>
                </a:lnTo>
                <a:lnTo>
                  <a:pt x="245363" y="105436"/>
                </a:lnTo>
                <a:lnTo>
                  <a:pt x="242697" y="106503"/>
                </a:lnTo>
                <a:lnTo>
                  <a:pt x="240156" y="107824"/>
                </a:lnTo>
                <a:lnTo>
                  <a:pt x="239013" y="108522"/>
                </a:lnTo>
                <a:lnTo>
                  <a:pt x="237743" y="109335"/>
                </a:lnTo>
                <a:lnTo>
                  <a:pt x="235458" y="111037"/>
                </a:lnTo>
                <a:lnTo>
                  <a:pt x="233172" y="113056"/>
                </a:lnTo>
                <a:lnTo>
                  <a:pt x="231013" y="115317"/>
                </a:lnTo>
                <a:lnTo>
                  <a:pt x="228853" y="117831"/>
                </a:lnTo>
                <a:lnTo>
                  <a:pt x="226695" y="120663"/>
                </a:lnTo>
                <a:lnTo>
                  <a:pt x="224409" y="123876"/>
                </a:lnTo>
                <a:lnTo>
                  <a:pt x="222250" y="127394"/>
                </a:lnTo>
                <a:lnTo>
                  <a:pt x="220217" y="126886"/>
                </a:lnTo>
                <a:lnTo>
                  <a:pt x="225425" y="96508"/>
                </a:lnTo>
                <a:lnTo>
                  <a:pt x="252476" y="96635"/>
                </a:lnTo>
                <a:lnTo>
                  <a:pt x="279526" y="96825"/>
                </a:lnTo>
                <a:lnTo>
                  <a:pt x="306451" y="96635"/>
                </a:lnTo>
                <a:lnTo>
                  <a:pt x="333501" y="96508"/>
                </a:lnTo>
                <a:lnTo>
                  <a:pt x="338836" y="126886"/>
                </a:lnTo>
                <a:close/>
                <a:moveTo>
                  <a:pt x="-10406266" y="533400"/>
                </a:moveTo>
                <a:moveTo>
                  <a:pt x="204851" y="96825"/>
                </a:moveTo>
                <a:lnTo>
                  <a:pt x="204342" y="97702"/>
                </a:lnTo>
                <a:lnTo>
                  <a:pt x="203835" y="98895"/>
                </a:lnTo>
                <a:lnTo>
                  <a:pt x="203200" y="100788"/>
                </a:lnTo>
                <a:lnTo>
                  <a:pt x="202691" y="103429"/>
                </a:lnTo>
                <a:lnTo>
                  <a:pt x="202184" y="106947"/>
                </a:lnTo>
                <a:lnTo>
                  <a:pt x="201802" y="111418"/>
                </a:lnTo>
                <a:lnTo>
                  <a:pt x="201676" y="116955"/>
                </a:lnTo>
                <a:lnTo>
                  <a:pt x="201676" y="159665"/>
                </a:lnTo>
                <a:lnTo>
                  <a:pt x="201802" y="165202"/>
                </a:lnTo>
                <a:lnTo>
                  <a:pt x="201929" y="167526"/>
                </a:lnTo>
                <a:lnTo>
                  <a:pt x="202184" y="169673"/>
                </a:lnTo>
                <a:lnTo>
                  <a:pt x="202691" y="173127"/>
                </a:lnTo>
                <a:lnTo>
                  <a:pt x="203200" y="175769"/>
                </a:lnTo>
                <a:lnTo>
                  <a:pt x="203835" y="177661"/>
                </a:lnTo>
                <a:lnTo>
                  <a:pt x="204342" y="178855"/>
                </a:lnTo>
                <a:lnTo>
                  <a:pt x="204851" y="179667"/>
                </a:lnTo>
                <a:lnTo>
                  <a:pt x="171958" y="179667"/>
                </a:lnTo>
                <a:lnTo>
                  <a:pt x="172465" y="178855"/>
                </a:lnTo>
                <a:lnTo>
                  <a:pt x="172974" y="177661"/>
                </a:lnTo>
                <a:lnTo>
                  <a:pt x="173481" y="175769"/>
                </a:lnTo>
                <a:lnTo>
                  <a:pt x="174116" y="173127"/>
                </a:lnTo>
                <a:lnTo>
                  <a:pt x="174625" y="169673"/>
                </a:lnTo>
                <a:lnTo>
                  <a:pt x="175005" y="165202"/>
                </a:lnTo>
                <a:lnTo>
                  <a:pt x="175133" y="159665"/>
                </a:lnTo>
                <a:lnTo>
                  <a:pt x="175513" y="116828"/>
                </a:lnTo>
                <a:lnTo>
                  <a:pt x="175387" y="111354"/>
                </a:lnTo>
                <a:lnTo>
                  <a:pt x="174878" y="106884"/>
                </a:lnTo>
                <a:lnTo>
                  <a:pt x="174371" y="103366"/>
                </a:lnTo>
                <a:lnTo>
                  <a:pt x="173736" y="100788"/>
                </a:lnTo>
                <a:lnTo>
                  <a:pt x="173101" y="98895"/>
                </a:lnTo>
                <a:lnTo>
                  <a:pt x="172465" y="97702"/>
                </a:lnTo>
                <a:lnTo>
                  <a:pt x="172085" y="97003"/>
                </a:lnTo>
                <a:lnTo>
                  <a:pt x="171958" y="96825"/>
                </a:lnTo>
                <a:lnTo>
                  <a:pt x="204851" y="96825"/>
                </a:lnTo>
                <a:close/>
                <a:moveTo>
                  <a:pt x="-10376205" y="533400"/>
                </a:moveTo>
                <a:moveTo>
                  <a:pt x="148589" y="96825"/>
                </a:moveTo>
                <a:lnTo>
                  <a:pt x="148081" y="97702"/>
                </a:lnTo>
                <a:lnTo>
                  <a:pt x="147574" y="98895"/>
                </a:lnTo>
                <a:lnTo>
                  <a:pt x="146938" y="100788"/>
                </a:lnTo>
                <a:lnTo>
                  <a:pt x="146303" y="103429"/>
                </a:lnTo>
                <a:lnTo>
                  <a:pt x="145796" y="106947"/>
                </a:lnTo>
                <a:lnTo>
                  <a:pt x="145414" y="111418"/>
                </a:lnTo>
                <a:lnTo>
                  <a:pt x="145288" y="116955"/>
                </a:lnTo>
                <a:lnTo>
                  <a:pt x="145288" y="159665"/>
                </a:lnTo>
                <a:lnTo>
                  <a:pt x="145414" y="165202"/>
                </a:lnTo>
                <a:lnTo>
                  <a:pt x="145668" y="167526"/>
                </a:lnTo>
                <a:lnTo>
                  <a:pt x="145796" y="169673"/>
                </a:lnTo>
                <a:lnTo>
                  <a:pt x="146303" y="173127"/>
                </a:lnTo>
                <a:lnTo>
                  <a:pt x="146938" y="175769"/>
                </a:lnTo>
                <a:lnTo>
                  <a:pt x="147574" y="177661"/>
                </a:lnTo>
                <a:lnTo>
                  <a:pt x="148081" y="178855"/>
                </a:lnTo>
                <a:lnTo>
                  <a:pt x="148589" y="179667"/>
                </a:lnTo>
                <a:lnTo>
                  <a:pt x="115570" y="179667"/>
                </a:lnTo>
                <a:lnTo>
                  <a:pt x="116077" y="178855"/>
                </a:lnTo>
                <a:lnTo>
                  <a:pt x="116586" y="177661"/>
                </a:lnTo>
                <a:lnTo>
                  <a:pt x="117221" y="175769"/>
                </a:lnTo>
                <a:lnTo>
                  <a:pt x="117728" y="173127"/>
                </a:lnTo>
                <a:lnTo>
                  <a:pt x="118237" y="169673"/>
                </a:lnTo>
                <a:lnTo>
                  <a:pt x="118617" y="165202"/>
                </a:lnTo>
                <a:lnTo>
                  <a:pt x="118745" y="159665"/>
                </a:lnTo>
                <a:lnTo>
                  <a:pt x="119126" y="116828"/>
                </a:lnTo>
                <a:lnTo>
                  <a:pt x="118999" y="111354"/>
                </a:lnTo>
                <a:lnTo>
                  <a:pt x="118617" y="106884"/>
                </a:lnTo>
                <a:lnTo>
                  <a:pt x="117983" y="103366"/>
                </a:lnTo>
                <a:lnTo>
                  <a:pt x="117348" y="100788"/>
                </a:lnTo>
                <a:lnTo>
                  <a:pt x="116713" y="98895"/>
                </a:lnTo>
                <a:lnTo>
                  <a:pt x="116077" y="97702"/>
                </a:lnTo>
                <a:lnTo>
                  <a:pt x="115697" y="97003"/>
                </a:lnTo>
                <a:lnTo>
                  <a:pt x="115570" y="96825"/>
                </a:lnTo>
                <a:lnTo>
                  <a:pt x="148589" y="96825"/>
                </a:lnTo>
                <a:close/>
                <a:moveTo>
                  <a:pt x="-10376205" y="533400"/>
                </a:moveTo>
                <a:moveTo>
                  <a:pt x="97154" y="152680"/>
                </a:moveTo>
                <a:lnTo>
                  <a:pt x="91948" y="180175"/>
                </a:lnTo>
                <a:lnTo>
                  <a:pt x="45974" y="179921"/>
                </a:lnTo>
                <a:lnTo>
                  <a:pt x="0" y="179667"/>
                </a:lnTo>
                <a:lnTo>
                  <a:pt x="508" y="178855"/>
                </a:lnTo>
                <a:lnTo>
                  <a:pt x="1015" y="177661"/>
                </a:lnTo>
                <a:lnTo>
                  <a:pt x="1524" y="175769"/>
                </a:lnTo>
                <a:lnTo>
                  <a:pt x="2159" y="173127"/>
                </a:lnTo>
                <a:lnTo>
                  <a:pt x="2666" y="169673"/>
                </a:lnTo>
                <a:lnTo>
                  <a:pt x="3048" y="165202"/>
                </a:lnTo>
                <a:lnTo>
                  <a:pt x="3175" y="159665"/>
                </a:lnTo>
                <a:lnTo>
                  <a:pt x="3555" y="116828"/>
                </a:lnTo>
                <a:lnTo>
                  <a:pt x="3428" y="111354"/>
                </a:lnTo>
                <a:lnTo>
                  <a:pt x="3048" y="106884"/>
                </a:lnTo>
                <a:lnTo>
                  <a:pt x="2413" y="103366"/>
                </a:lnTo>
                <a:lnTo>
                  <a:pt x="1777" y="100788"/>
                </a:lnTo>
                <a:lnTo>
                  <a:pt x="1142" y="98895"/>
                </a:lnTo>
                <a:lnTo>
                  <a:pt x="508" y="97702"/>
                </a:lnTo>
                <a:lnTo>
                  <a:pt x="126" y="97003"/>
                </a:lnTo>
                <a:lnTo>
                  <a:pt x="0" y="96825"/>
                </a:lnTo>
                <a:lnTo>
                  <a:pt x="32892" y="96825"/>
                </a:lnTo>
                <a:lnTo>
                  <a:pt x="32385" y="97702"/>
                </a:lnTo>
                <a:lnTo>
                  <a:pt x="31876" y="98895"/>
                </a:lnTo>
                <a:lnTo>
                  <a:pt x="31368" y="100788"/>
                </a:lnTo>
                <a:lnTo>
                  <a:pt x="30734" y="103429"/>
                </a:lnTo>
                <a:lnTo>
                  <a:pt x="30226" y="106947"/>
                </a:lnTo>
                <a:lnTo>
                  <a:pt x="29845" y="111418"/>
                </a:lnTo>
                <a:lnTo>
                  <a:pt x="29717" y="116955"/>
                </a:lnTo>
                <a:lnTo>
                  <a:pt x="29717" y="159665"/>
                </a:lnTo>
                <a:lnTo>
                  <a:pt x="29845" y="164326"/>
                </a:lnTo>
                <a:lnTo>
                  <a:pt x="30099" y="168288"/>
                </a:lnTo>
                <a:lnTo>
                  <a:pt x="30479" y="171489"/>
                </a:lnTo>
                <a:lnTo>
                  <a:pt x="30861" y="174130"/>
                </a:lnTo>
                <a:lnTo>
                  <a:pt x="40259" y="173571"/>
                </a:lnTo>
                <a:lnTo>
                  <a:pt x="44830" y="173063"/>
                </a:lnTo>
                <a:lnTo>
                  <a:pt x="49529" y="172505"/>
                </a:lnTo>
                <a:lnTo>
                  <a:pt x="54228" y="171743"/>
                </a:lnTo>
                <a:lnTo>
                  <a:pt x="58801" y="170866"/>
                </a:lnTo>
                <a:lnTo>
                  <a:pt x="63246" y="169800"/>
                </a:lnTo>
                <a:lnTo>
                  <a:pt x="67690" y="168542"/>
                </a:lnTo>
                <a:lnTo>
                  <a:pt x="71881" y="167094"/>
                </a:lnTo>
                <a:lnTo>
                  <a:pt x="75946" y="165456"/>
                </a:lnTo>
                <a:lnTo>
                  <a:pt x="79755" y="163627"/>
                </a:lnTo>
                <a:lnTo>
                  <a:pt x="81534" y="162624"/>
                </a:lnTo>
                <a:lnTo>
                  <a:pt x="83312" y="161557"/>
                </a:lnTo>
                <a:lnTo>
                  <a:pt x="86613" y="159220"/>
                </a:lnTo>
                <a:lnTo>
                  <a:pt x="88264" y="158027"/>
                </a:lnTo>
                <a:lnTo>
                  <a:pt x="89788" y="156706"/>
                </a:lnTo>
                <a:lnTo>
                  <a:pt x="91186" y="155321"/>
                </a:lnTo>
                <a:lnTo>
                  <a:pt x="92455" y="153874"/>
                </a:lnTo>
                <a:lnTo>
                  <a:pt x="93726" y="152362"/>
                </a:lnTo>
                <a:lnTo>
                  <a:pt x="94868" y="150800"/>
                </a:lnTo>
                <a:lnTo>
                  <a:pt x="97154" y="152680"/>
                </a:lnTo>
                <a:close/>
                <a:moveTo>
                  <a:pt x="-10432060" y="533400"/>
                </a:moveTo>
                <a:moveTo>
                  <a:pt x="555116" y="52718"/>
                </a:moveTo>
                <a:lnTo>
                  <a:pt x="538988" y="26417"/>
                </a:lnTo>
                <a:lnTo>
                  <a:pt x="536193" y="22276"/>
                </a:lnTo>
                <a:lnTo>
                  <a:pt x="534415" y="19876"/>
                </a:lnTo>
                <a:lnTo>
                  <a:pt x="532511" y="17425"/>
                </a:lnTo>
                <a:lnTo>
                  <a:pt x="511048" y="52718"/>
                </a:lnTo>
                <a:lnTo>
                  <a:pt x="555116" y="52718"/>
                </a:lnTo>
                <a:close/>
                <a:moveTo>
                  <a:pt x="-10332098" y="533400"/>
                </a:moveTo>
                <a:moveTo>
                  <a:pt x="497331" y="58001"/>
                </a:moveTo>
                <a:lnTo>
                  <a:pt x="512063" y="34659"/>
                </a:lnTo>
                <a:lnTo>
                  <a:pt x="526796" y="11265"/>
                </a:lnTo>
                <a:lnTo>
                  <a:pt x="524890" y="9500"/>
                </a:lnTo>
                <a:lnTo>
                  <a:pt x="522986" y="7862"/>
                </a:lnTo>
                <a:lnTo>
                  <a:pt x="520953" y="6287"/>
                </a:lnTo>
                <a:lnTo>
                  <a:pt x="518795" y="4903"/>
                </a:lnTo>
                <a:lnTo>
                  <a:pt x="516763" y="3582"/>
                </a:lnTo>
                <a:lnTo>
                  <a:pt x="514476" y="2515"/>
                </a:lnTo>
                <a:lnTo>
                  <a:pt x="512317" y="1639"/>
                </a:lnTo>
                <a:lnTo>
                  <a:pt x="511175" y="1258"/>
                </a:lnTo>
                <a:lnTo>
                  <a:pt x="510031" y="940"/>
                </a:lnTo>
                <a:lnTo>
                  <a:pt x="510031" y="381"/>
                </a:lnTo>
                <a:lnTo>
                  <a:pt x="552576" y="381"/>
                </a:lnTo>
                <a:lnTo>
                  <a:pt x="584453" y="48692"/>
                </a:lnTo>
                <a:lnTo>
                  <a:pt x="590296" y="57684"/>
                </a:lnTo>
                <a:lnTo>
                  <a:pt x="595376" y="65177"/>
                </a:lnTo>
                <a:lnTo>
                  <a:pt x="598170" y="69139"/>
                </a:lnTo>
                <a:lnTo>
                  <a:pt x="600963" y="72911"/>
                </a:lnTo>
                <a:lnTo>
                  <a:pt x="603758" y="76378"/>
                </a:lnTo>
                <a:lnTo>
                  <a:pt x="606425" y="79325"/>
                </a:lnTo>
                <a:lnTo>
                  <a:pt x="607695" y="80582"/>
                </a:lnTo>
                <a:lnTo>
                  <a:pt x="608838" y="81725"/>
                </a:lnTo>
                <a:lnTo>
                  <a:pt x="609853" y="82601"/>
                </a:lnTo>
                <a:lnTo>
                  <a:pt x="610870" y="83236"/>
                </a:lnTo>
                <a:lnTo>
                  <a:pt x="567816" y="83236"/>
                </a:lnTo>
                <a:lnTo>
                  <a:pt x="568198" y="82665"/>
                </a:lnTo>
                <a:lnTo>
                  <a:pt x="568451" y="82030"/>
                </a:lnTo>
                <a:lnTo>
                  <a:pt x="568705" y="80582"/>
                </a:lnTo>
                <a:lnTo>
                  <a:pt x="568705" y="79706"/>
                </a:lnTo>
                <a:lnTo>
                  <a:pt x="568578" y="78829"/>
                </a:lnTo>
                <a:lnTo>
                  <a:pt x="568198" y="77001"/>
                </a:lnTo>
                <a:lnTo>
                  <a:pt x="567563" y="74994"/>
                </a:lnTo>
                <a:lnTo>
                  <a:pt x="566801" y="73038"/>
                </a:lnTo>
                <a:lnTo>
                  <a:pt x="565912" y="71032"/>
                </a:lnTo>
                <a:lnTo>
                  <a:pt x="565023" y="69139"/>
                </a:lnTo>
                <a:lnTo>
                  <a:pt x="558418" y="58128"/>
                </a:lnTo>
                <a:lnTo>
                  <a:pt x="507873" y="58128"/>
                </a:lnTo>
                <a:lnTo>
                  <a:pt x="499872" y="71273"/>
                </a:lnTo>
                <a:lnTo>
                  <a:pt x="499110" y="72848"/>
                </a:lnTo>
                <a:lnTo>
                  <a:pt x="498348" y="74423"/>
                </a:lnTo>
                <a:lnTo>
                  <a:pt x="497839" y="75934"/>
                </a:lnTo>
                <a:lnTo>
                  <a:pt x="497459" y="77509"/>
                </a:lnTo>
                <a:lnTo>
                  <a:pt x="497204" y="78956"/>
                </a:lnTo>
                <a:lnTo>
                  <a:pt x="497204" y="80404"/>
                </a:lnTo>
                <a:lnTo>
                  <a:pt x="497459" y="81852"/>
                </a:lnTo>
                <a:lnTo>
                  <a:pt x="497839" y="83236"/>
                </a:lnTo>
                <a:lnTo>
                  <a:pt x="477265" y="83236"/>
                </a:lnTo>
                <a:lnTo>
                  <a:pt x="479933" y="80709"/>
                </a:lnTo>
                <a:lnTo>
                  <a:pt x="482473" y="77877"/>
                </a:lnTo>
                <a:lnTo>
                  <a:pt x="485139" y="74740"/>
                </a:lnTo>
                <a:lnTo>
                  <a:pt x="487806" y="71463"/>
                </a:lnTo>
                <a:lnTo>
                  <a:pt x="490347" y="68073"/>
                </a:lnTo>
                <a:lnTo>
                  <a:pt x="492760" y="64605"/>
                </a:lnTo>
                <a:lnTo>
                  <a:pt x="497331" y="58001"/>
                </a:lnTo>
                <a:close/>
                <a:moveTo>
                  <a:pt x="-10337381" y="533400"/>
                </a:moveTo>
                <a:moveTo>
                  <a:pt x="495046" y="30442"/>
                </a:moveTo>
                <a:lnTo>
                  <a:pt x="493013" y="30887"/>
                </a:lnTo>
                <a:lnTo>
                  <a:pt x="490727" y="27432"/>
                </a:lnTo>
                <a:lnTo>
                  <a:pt x="488568" y="24219"/>
                </a:lnTo>
                <a:lnTo>
                  <a:pt x="486283" y="21387"/>
                </a:lnTo>
                <a:lnTo>
                  <a:pt x="483997" y="18809"/>
                </a:lnTo>
                <a:lnTo>
                  <a:pt x="482853" y="17679"/>
                </a:lnTo>
                <a:lnTo>
                  <a:pt x="481584" y="16612"/>
                </a:lnTo>
                <a:lnTo>
                  <a:pt x="479298" y="14593"/>
                </a:lnTo>
                <a:lnTo>
                  <a:pt x="476758" y="12827"/>
                </a:lnTo>
                <a:lnTo>
                  <a:pt x="474217" y="11392"/>
                </a:lnTo>
                <a:lnTo>
                  <a:pt x="471551" y="10072"/>
                </a:lnTo>
                <a:lnTo>
                  <a:pt x="468756" y="8992"/>
                </a:lnTo>
                <a:lnTo>
                  <a:pt x="465836" y="8116"/>
                </a:lnTo>
                <a:lnTo>
                  <a:pt x="462788" y="7367"/>
                </a:lnTo>
                <a:lnTo>
                  <a:pt x="459613" y="6795"/>
                </a:lnTo>
                <a:lnTo>
                  <a:pt x="456056" y="6350"/>
                </a:lnTo>
                <a:lnTo>
                  <a:pt x="452374" y="6046"/>
                </a:lnTo>
                <a:lnTo>
                  <a:pt x="448563" y="5855"/>
                </a:lnTo>
                <a:lnTo>
                  <a:pt x="448055" y="8433"/>
                </a:lnTo>
                <a:lnTo>
                  <a:pt x="447675" y="11761"/>
                </a:lnTo>
                <a:lnTo>
                  <a:pt x="447421" y="15723"/>
                </a:lnTo>
                <a:lnTo>
                  <a:pt x="447293" y="20511"/>
                </a:lnTo>
                <a:lnTo>
                  <a:pt x="447293" y="63221"/>
                </a:lnTo>
                <a:lnTo>
                  <a:pt x="447421" y="68758"/>
                </a:lnTo>
                <a:lnTo>
                  <a:pt x="447548" y="71095"/>
                </a:lnTo>
                <a:lnTo>
                  <a:pt x="447801" y="73165"/>
                </a:lnTo>
                <a:lnTo>
                  <a:pt x="448310" y="76683"/>
                </a:lnTo>
                <a:lnTo>
                  <a:pt x="448945" y="79325"/>
                </a:lnTo>
                <a:lnTo>
                  <a:pt x="449452" y="81153"/>
                </a:lnTo>
                <a:lnTo>
                  <a:pt x="449961" y="82411"/>
                </a:lnTo>
                <a:lnTo>
                  <a:pt x="450468" y="83236"/>
                </a:lnTo>
                <a:lnTo>
                  <a:pt x="417956" y="83236"/>
                </a:lnTo>
                <a:lnTo>
                  <a:pt x="418338" y="82411"/>
                </a:lnTo>
                <a:lnTo>
                  <a:pt x="418846" y="81153"/>
                </a:lnTo>
                <a:lnTo>
                  <a:pt x="419353" y="79325"/>
                </a:lnTo>
                <a:lnTo>
                  <a:pt x="419862" y="76683"/>
                </a:lnTo>
                <a:lnTo>
                  <a:pt x="420370" y="73165"/>
                </a:lnTo>
                <a:lnTo>
                  <a:pt x="420624" y="68758"/>
                </a:lnTo>
                <a:lnTo>
                  <a:pt x="420751" y="63221"/>
                </a:lnTo>
                <a:lnTo>
                  <a:pt x="421131" y="20384"/>
                </a:lnTo>
                <a:lnTo>
                  <a:pt x="421004" y="15660"/>
                </a:lnTo>
                <a:lnTo>
                  <a:pt x="420751" y="11697"/>
                </a:lnTo>
                <a:lnTo>
                  <a:pt x="420370" y="8433"/>
                </a:lnTo>
                <a:lnTo>
                  <a:pt x="419988" y="5855"/>
                </a:lnTo>
                <a:lnTo>
                  <a:pt x="416051" y="6046"/>
                </a:lnTo>
                <a:lnTo>
                  <a:pt x="412368" y="6350"/>
                </a:lnTo>
                <a:lnTo>
                  <a:pt x="408813" y="6795"/>
                </a:lnTo>
                <a:lnTo>
                  <a:pt x="405638" y="7367"/>
                </a:lnTo>
                <a:lnTo>
                  <a:pt x="404113" y="7735"/>
                </a:lnTo>
                <a:lnTo>
                  <a:pt x="402589" y="8116"/>
                </a:lnTo>
                <a:lnTo>
                  <a:pt x="399541" y="8992"/>
                </a:lnTo>
                <a:lnTo>
                  <a:pt x="396748" y="10072"/>
                </a:lnTo>
                <a:lnTo>
                  <a:pt x="394208" y="11392"/>
                </a:lnTo>
                <a:lnTo>
                  <a:pt x="392938" y="12078"/>
                </a:lnTo>
                <a:lnTo>
                  <a:pt x="391667" y="12827"/>
                </a:lnTo>
                <a:lnTo>
                  <a:pt x="389254" y="14593"/>
                </a:lnTo>
                <a:lnTo>
                  <a:pt x="386841" y="16612"/>
                </a:lnTo>
                <a:lnTo>
                  <a:pt x="384428" y="18809"/>
                </a:lnTo>
                <a:lnTo>
                  <a:pt x="382142" y="21387"/>
                </a:lnTo>
                <a:lnTo>
                  <a:pt x="379984" y="24219"/>
                </a:lnTo>
                <a:lnTo>
                  <a:pt x="377698" y="27432"/>
                </a:lnTo>
                <a:lnTo>
                  <a:pt x="375412" y="30887"/>
                </a:lnTo>
                <a:lnTo>
                  <a:pt x="373379" y="30442"/>
                </a:lnTo>
                <a:lnTo>
                  <a:pt x="378713" y="0"/>
                </a:lnTo>
                <a:lnTo>
                  <a:pt x="406400" y="191"/>
                </a:lnTo>
                <a:lnTo>
                  <a:pt x="434213" y="381"/>
                </a:lnTo>
                <a:lnTo>
                  <a:pt x="462026" y="191"/>
                </a:lnTo>
                <a:lnTo>
                  <a:pt x="489838" y="0"/>
                </a:lnTo>
                <a:lnTo>
                  <a:pt x="495046" y="30442"/>
                </a:lnTo>
                <a:close/>
                <a:moveTo>
                  <a:pt x="-10309822" y="533400"/>
                </a:moveTo>
                <a:moveTo>
                  <a:pt x="366395" y="83236"/>
                </a:moveTo>
                <a:lnTo>
                  <a:pt x="362458" y="83236"/>
                </a:lnTo>
                <a:lnTo>
                  <a:pt x="346583" y="83236"/>
                </a:lnTo>
                <a:lnTo>
                  <a:pt x="328167" y="83236"/>
                </a:lnTo>
                <a:lnTo>
                  <a:pt x="311530" y="66942"/>
                </a:lnTo>
                <a:lnTo>
                  <a:pt x="293624" y="49264"/>
                </a:lnTo>
                <a:lnTo>
                  <a:pt x="276098" y="31890"/>
                </a:lnTo>
                <a:lnTo>
                  <a:pt x="260223" y="16358"/>
                </a:lnTo>
                <a:lnTo>
                  <a:pt x="260096" y="18365"/>
                </a:lnTo>
                <a:lnTo>
                  <a:pt x="260096" y="20511"/>
                </a:lnTo>
                <a:lnTo>
                  <a:pt x="260096" y="63221"/>
                </a:lnTo>
                <a:lnTo>
                  <a:pt x="260223" y="68758"/>
                </a:lnTo>
                <a:lnTo>
                  <a:pt x="260603" y="73165"/>
                </a:lnTo>
                <a:lnTo>
                  <a:pt x="261238" y="76683"/>
                </a:lnTo>
                <a:lnTo>
                  <a:pt x="261874" y="79325"/>
                </a:lnTo>
                <a:lnTo>
                  <a:pt x="262509" y="81153"/>
                </a:lnTo>
                <a:lnTo>
                  <a:pt x="263143" y="82411"/>
                </a:lnTo>
                <a:lnTo>
                  <a:pt x="263525" y="83046"/>
                </a:lnTo>
                <a:lnTo>
                  <a:pt x="263651" y="83236"/>
                </a:lnTo>
                <a:lnTo>
                  <a:pt x="247903" y="83236"/>
                </a:lnTo>
                <a:lnTo>
                  <a:pt x="248412" y="82411"/>
                </a:lnTo>
                <a:lnTo>
                  <a:pt x="249047" y="81153"/>
                </a:lnTo>
                <a:lnTo>
                  <a:pt x="249681" y="79325"/>
                </a:lnTo>
                <a:lnTo>
                  <a:pt x="249936" y="78067"/>
                </a:lnTo>
                <a:lnTo>
                  <a:pt x="250316" y="76683"/>
                </a:lnTo>
                <a:lnTo>
                  <a:pt x="250825" y="73165"/>
                </a:lnTo>
                <a:lnTo>
                  <a:pt x="251078" y="71095"/>
                </a:lnTo>
                <a:lnTo>
                  <a:pt x="251333" y="68758"/>
                </a:lnTo>
                <a:lnTo>
                  <a:pt x="251460" y="66117"/>
                </a:lnTo>
                <a:lnTo>
                  <a:pt x="251460" y="63221"/>
                </a:lnTo>
                <a:lnTo>
                  <a:pt x="251840" y="20384"/>
                </a:lnTo>
                <a:lnTo>
                  <a:pt x="251713" y="16422"/>
                </a:lnTo>
                <a:lnTo>
                  <a:pt x="251460" y="12955"/>
                </a:lnTo>
                <a:lnTo>
                  <a:pt x="250825" y="7608"/>
                </a:lnTo>
                <a:lnTo>
                  <a:pt x="248538" y="5474"/>
                </a:lnTo>
                <a:lnTo>
                  <a:pt x="246379" y="3518"/>
                </a:lnTo>
                <a:lnTo>
                  <a:pt x="242697" y="381"/>
                </a:lnTo>
                <a:lnTo>
                  <a:pt x="279526" y="381"/>
                </a:lnTo>
                <a:lnTo>
                  <a:pt x="314705" y="33973"/>
                </a:lnTo>
                <a:lnTo>
                  <a:pt x="350012" y="67628"/>
                </a:lnTo>
                <a:lnTo>
                  <a:pt x="350138" y="65494"/>
                </a:lnTo>
                <a:lnTo>
                  <a:pt x="350138" y="63221"/>
                </a:lnTo>
                <a:lnTo>
                  <a:pt x="350520" y="20384"/>
                </a:lnTo>
                <a:lnTo>
                  <a:pt x="350392" y="14847"/>
                </a:lnTo>
                <a:lnTo>
                  <a:pt x="350012" y="10440"/>
                </a:lnTo>
                <a:lnTo>
                  <a:pt x="349376" y="6922"/>
                </a:lnTo>
                <a:lnTo>
                  <a:pt x="348741" y="4280"/>
                </a:lnTo>
                <a:lnTo>
                  <a:pt x="348106" y="2452"/>
                </a:lnTo>
                <a:lnTo>
                  <a:pt x="347472" y="1194"/>
                </a:lnTo>
                <a:lnTo>
                  <a:pt x="347090" y="572"/>
                </a:lnTo>
                <a:lnTo>
                  <a:pt x="346963" y="381"/>
                </a:lnTo>
                <a:lnTo>
                  <a:pt x="362458" y="381"/>
                </a:lnTo>
                <a:lnTo>
                  <a:pt x="361823" y="1194"/>
                </a:lnTo>
                <a:lnTo>
                  <a:pt x="361314" y="2452"/>
                </a:lnTo>
                <a:lnTo>
                  <a:pt x="360552" y="4344"/>
                </a:lnTo>
                <a:lnTo>
                  <a:pt x="360299" y="5538"/>
                </a:lnTo>
                <a:lnTo>
                  <a:pt x="359917" y="6985"/>
                </a:lnTo>
                <a:lnTo>
                  <a:pt x="359410" y="10440"/>
                </a:lnTo>
                <a:lnTo>
                  <a:pt x="359155" y="12586"/>
                </a:lnTo>
                <a:lnTo>
                  <a:pt x="359028" y="14974"/>
                </a:lnTo>
                <a:lnTo>
                  <a:pt x="358901" y="17552"/>
                </a:lnTo>
                <a:lnTo>
                  <a:pt x="358775" y="20511"/>
                </a:lnTo>
                <a:lnTo>
                  <a:pt x="358775" y="63221"/>
                </a:lnTo>
                <a:lnTo>
                  <a:pt x="358901" y="67692"/>
                </a:lnTo>
                <a:lnTo>
                  <a:pt x="359155" y="71463"/>
                </a:lnTo>
                <a:lnTo>
                  <a:pt x="359537" y="74613"/>
                </a:lnTo>
                <a:lnTo>
                  <a:pt x="360045" y="77191"/>
                </a:lnTo>
                <a:lnTo>
                  <a:pt x="366395" y="83236"/>
                </a:lnTo>
                <a:close/>
                <a:moveTo>
                  <a:pt x="-10362616" y="533400"/>
                </a:moveTo>
                <a:moveTo>
                  <a:pt x="229488" y="20511"/>
                </a:moveTo>
                <a:lnTo>
                  <a:pt x="229615" y="36361"/>
                </a:lnTo>
                <a:lnTo>
                  <a:pt x="229488" y="40767"/>
                </a:lnTo>
                <a:lnTo>
                  <a:pt x="229108" y="45174"/>
                </a:lnTo>
                <a:lnTo>
                  <a:pt x="228346" y="49505"/>
                </a:lnTo>
                <a:lnTo>
                  <a:pt x="227329" y="53785"/>
                </a:lnTo>
                <a:lnTo>
                  <a:pt x="226695" y="55931"/>
                </a:lnTo>
                <a:lnTo>
                  <a:pt x="225933" y="58001"/>
                </a:lnTo>
                <a:lnTo>
                  <a:pt x="225043" y="60021"/>
                </a:lnTo>
                <a:lnTo>
                  <a:pt x="224154" y="61964"/>
                </a:lnTo>
                <a:lnTo>
                  <a:pt x="223138" y="63920"/>
                </a:lnTo>
                <a:lnTo>
                  <a:pt x="221996" y="65799"/>
                </a:lnTo>
                <a:lnTo>
                  <a:pt x="220726" y="67628"/>
                </a:lnTo>
                <a:lnTo>
                  <a:pt x="219328" y="69457"/>
                </a:lnTo>
                <a:lnTo>
                  <a:pt x="217804" y="71146"/>
                </a:lnTo>
                <a:lnTo>
                  <a:pt x="216280" y="72721"/>
                </a:lnTo>
                <a:lnTo>
                  <a:pt x="214629" y="74295"/>
                </a:lnTo>
                <a:lnTo>
                  <a:pt x="212725" y="75743"/>
                </a:lnTo>
                <a:lnTo>
                  <a:pt x="210820" y="77128"/>
                </a:lnTo>
                <a:lnTo>
                  <a:pt x="208661" y="78448"/>
                </a:lnTo>
                <a:lnTo>
                  <a:pt x="206501" y="79579"/>
                </a:lnTo>
                <a:lnTo>
                  <a:pt x="204088" y="80709"/>
                </a:lnTo>
                <a:lnTo>
                  <a:pt x="202946" y="81153"/>
                </a:lnTo>
                <a:lnTo>
                  <a:pt x="201676" y="81662"/>
                </a:lnTo>
                <a:lnTo>
                  <a:pt x="199009" y="82538"/>
                </a:lnTo>
                <a:lnTo>
                  <a:pt x="196214" y="83236"/>
                </a:lnTo>
                <a:lnTo>
                  <a:pt x="193293" y="83859"/>
                </a:lnTo>
                <a:lnTo>
                  <a:pt x="190246" y="84367"/>
                </a:lnTo>
                <a:lnTo>
                  <a:pt x="186943" y="84735"/>
                </a:lnTo>
                <a:lnTo>
                  <a:pt x="185292" y="84862"/>
                </a:lnTo>
                <a:lnTo>
                  <a:pt x="183514" y="84925"/>
                </a:lnTo>
                <a:lnTo>
                  <a:pt x="179959" y="84989"/>
                </a:lnTo>
                <a:lnTo>
                  <a:pt x="176529" y="84925"/>
                </a:lnTo>
                <a:lnTo>
                  <a:pt x="173101" y="84798"/>
                </a:lnTo>
                <a:lnTo>
                  <a:pt x="169799" y="84621"/>
                </a:lnTo>
                <a:lnTo>
                  <a:pt x="166624" y="84303"/>
                </a:lnTo>
                <a:lnTo>
                  <a:pt x="160781" y="83351"/>
                </a:lnTo>
                <a:lnTo>
                  <a:pt x="157988" y="82792"/>
                </a:lnTo>
                <a:lnTo>
                  <a:pt x="155321" y="82093"/>
                </a:lnTo>
                <a:lnTo>
                  <a:pt x="152780" y="81344"/>
                </a:lnTo>
                <a:lnTo>
                  <a:pt x="150367" y="80468"/>
                </a:lnTo>
                <a:lnTo>
                  <a:pt x="148081" y="79579"/>
                </a:lnTo>
                <a:lnTo>
                  <a:pt x="145923" y="78512"/>
                </a:lnTo>
                <a:lnTo>
                  <a:pt x="143890" y="77445"/>
                </a:lnTo>
                <a:lnTo>
                  <a:pt x="141859" y="76251"/>
                </a:lnTo>
                <a:lnTo>
                  <a:pt x="140080" y="74994"/>
                </a:lnTo>
                <a:lnTo>
                  <a:pt x="138302" y="73610"/>
                </a:lnTo>
                <a:lnTo>
                  <a:pt x="136778" y="72162"/>
                </a:lnTo>
                <a:lnTo>
                  <a:pt x="135381" y="70651"/>
                </a:lnTo>
                <a:lnTo>
                  <a:pt x="133985" y="69012"/>
                </a:lnTo>
                <a:lnTo>
                  <a:pt x="132714" y="67310"/>
                </a:lnTo>
                <a:lnTo>
                  <a:pt x="131572" y="65558"/>
                </a:lnTo>
                <a:lnTo>
                  <a:pt x="130428" y="63729"/>
                </a:lnTo>
                <a:lnTo>
                  <a:pt x="129539" y="61773"/>
                </a:lnTo>
                <a:lnTo>
                  <a:pt x="128651" y="59767"/>
                </a:lnTo>
                <a:lnTo>
                  <a:pt x="128015" y="57684"/>
                </a:lnTo>
                <a:lnTo>
                  <a:pt x="127380" y="55550"/>
                </a:lnTo>
                <a:lnTo>
                  <a:pt x="126873" y="53290"/>
                </a:lnTo>
                <a:lnTo>
                  <a:pt x="126491" y="51016"/>
                </a:lnTo>
                <a:lnTo>
                  <a:pt x="126111" y="48565"/>
                </a:lnTo>
                <a:lnTo>
                  <a:pt x="125984" y="46114"/>
                </a:lnTo>
                <a:lnTo>
                  <a:pt x="125856" y="43600"/>
                </a:lnTo>
                <a:lnTo>
                  <a:pt x="125856" y="40958"/>
                </a:lnTo>
                <a:lnTo>
                  <a:pt x="126364" y="20511"/>
                </a:lnTo>
                <a:lnTo>
                  <a:pt x="126364" y="15164"/>
                </a:lnTo>
                <a:lnTo>
                  <a:pt x="126111" y="10757"/>
                </a:lnTo>
                <a:lnTo>
                  <a:pt x="125602" y="7303"/>
                </a:lnTo>
                <a:lnTo>
                  <a:pt x="124967" y="4598"/>
                </a:lnTo>
                <a:lnTo>
                  <a:pt x="124460" y="2642"/>
                </a:lnTo>
                <a:lnTo>
                  <a:pt x="123825" y="1321"/>
                </a:lnTo>
                <a:lnTo>
                  <a:pt x="123443" y="623"/>
                </a:lnTo>
                <a:lnTo>
                  <a:pt x="123316" y="381"/>
                </a:lnTo>
                <a:lnTo>
                  <a:pt x="156972" y="381"/>
                </a:lnTo>
                <a:lnTo>
                  <a:pt x="156463" y="1321"/>
                </a:lnTo>
                <a:lnTo>
                  <a:pt x="155955" y="2642"/>
                </a:lnTo>
                <a:lnTo>
                  <a:pt x="155321" y="4598"/>
                </a:lnTo>
                <a:lnTo>
                  <a:pt x="154813" y="7303"/>
                </a:lnTo>
                <a:lnTo>
                  <a:pt x="154304" y="10757"/>
                </a:lnTo>
                <a:lnTo>
                  <a:pt x="153924" y="15164"/>
                </a:lnTo>
                <a:lnTo>
                  <a:pt x="153797" y="20511"/>
                </a:lnTo>
                <a:lnTo>
                  <a:pt x="153924" y="44539"/>
                </a:lnTo>
                <a:lnTo>
                  <a:pt x="153924" y="47499"/>
                </a:lnTo>
                <a:lnTo>
                  <a:pt x="154177" y="50394"/>
                </a:lnTo>
                <a:lnTo>
                  <a:pt x="154559" y="53353"/>
                </a:lnTo>
                <a:lnTo>
                  <a:pt x="155066" y="56236"/>
                </a:lnTo>
                <a:lnTo>
                  <a:pt x="155828" y="59005"/>
                </a:lnTo>
                <a:lnTo>
                  <a:pt x="156210" y="60389"/>
                </a:lnTo>
                <a:lnTo>
                  <a:pt x="156845" y="61710"/>
                </a:lnTo>
                <a:lnTo>
                  <a:pt x="157988" y="64301"/>
                </a:lnTo>
                <a:lnTo>
                  <a:pt x="159512" y="66752"/>
                </a:lnTo>
                <a:lnTo>
                  <a:pt x="161289" y="68949"/>
                </a:lnTo>
                <a:lnTo>
                  <a:pt x="162305" y="70016"/>
                </a:lnTo>
                <a:lnTo>
                  <a:pt x="163322" y="70968"/>
                </a:lnTo>
                <a:lnTo>
                  <a:pt x="164464" y="71908"/>
                </a:lnTo>
                <a:lnTo>
                  <a:pt x="165735" y="72784"/>
                </a:lnTo>
                <a:lnTo>
                  <a:pt x="167004" y="73546"/>
                </a:lnTo>
                <a:lnTo>
                  <a:pt x="168528" y="74295"/>
                </a:lnTo>
                <a:lnTo>
                  <a:pt x="171576" y="75489"/>
                </a:lnTo>
                <a:lnTo>
                  <a:pt x="173354" y="75997"/>
                </a:lnTo>
                <a:lnTo>
                  <a:pt x="175133" y="76442"/>
                </a:lnTo>
                <a:lnTo>
                  <a:pt x="177038" y="76747"/>
                </a:lnTo>
                <a:lnTo>
                  <a:pt x="179070" y="77001"/>
                </a:lnTo>
                <a:lnTo>
                  <a:pt x="181228" y="77128"/>
                </a:lnTo>
                <a:lnTo>
                  <a:pt x="183514" y="77191"/>
                </a:lnTo>
                <a:lnTo>
                  <a:pt x="186054" y="77128"/>
                </a:lnTo>
                <a:lnTo>
                  <a:pt x="188595" y="77001"/>
                </a:lnTo>
                <a:lnTo>
                  <a:pt x="190880" y="76683"/>
                </a:lnTo>
                <a:lnTo>
                  <a:pt x="193166" y="76378"/>
                </a:lnTo>
                <a:lnTo>
                  <a:pt x="195326" y="75870"/>
                </a:lnTo>
                <a:lnTo>
                  <a:pt x="197358" y="75299"/>
                </a:lnTo>
                <a:lnTo>
                  <a:pt x="199263" y="74677"/>
                </a:lnTo>
                <a:lnTo>
                  <a:pt x="201167" y="73914"/>
                </a:lnTo>
                <a:lnTo>
                  <a:pt x="202818" y="73102"/>
                </a:lnTo>
                <a:lnTo>
                  <a:pt x="204470" y="72162"/>
                </a:lnTo>
                <a:lnTo>
                  <a:pt x="206121" y="71146"/>
                </a:lnTo>
                <a:lnTo>
                  <a:pt x="207517" y="70079"/>
                </a:lnTo>
                <a:lnTo>
                  <a:pt x="210312" y="67628"/>
                </a:lnTo>
                <a:lnTo>
                  <a:pt x="211454" y="66307"/>
                </a:lnTo>
                <a:lnTo>
                  <a:pt x="212598" y="64923"/>
                </a:lnTo>
                <a:lnTo>
                  <a:pt x="213740" y="63475"/>
                </a:lnTo>
                <a:lnTo>
                  <a:pt x="214629" y="61964"/>
                </a:lnTo>
                <a:lnTo>
                  <a:pt x="215518" y="60389"/>
                </a:lnTo>
                <a:lnTo>
                  <a:pt x="216408" y="58700"/>
                </a:lnTo>
                <a:lnTo>
                  <a:pt x="217804" y="55233"/>
                </a:lnTo>
                <a:lnTo>
                  <a:pt x="218439" y="53417"/>
                </a:lnTo>
                <a:lnTo>
                  <a:pt x="218948" y="51524"/>
                </a:lnTo>
                <a:lnTo>
                  <a:pt x="219837" y="47625"/>
                </a:lnTo>
                <a:lnTo>
                  <a:pt x="220472" y="43536"/>
                </a:lnTo>
                <a:lnTo>
                  <a:pt x="220852" y="39320"/>
                </a:lnTo>
                <a:lnTo>
                  <a:pt x="220979" y="34913"/>
                </a:lnTo>
                <a:lnTo>
                  <a:pt x="220979" y="30074"/>
                </a:lnTo>
                <a:lnTo>
                  <a:pt x="221106" y="20384"/>
                </a:lnTo>
                <a:lnTo>
                  <a:pt x="220979" y="14847"/>
                </a:lnTo>
                <a:lnTo>
                  <a:pt x="220852" y="12523"/>
                </a:lnTo>
                <a:lnTo>
                  <a:pt x="220599" y="10440"/>
                </a:lnTo>
                <a:lnTo>
                  <a:pt x="220090" y="6922"/>
                </a:lnTo>
                <a:lnTo>
                  <a:pt x="219710" y="5538"/>
                </a:lnTo>
                <a:lnTo>
                  <a:pt x="219455" y="4280"/>
                </a:lnTo>
                <a:lnTo>
                  <a:pt x="218821" y="2452"/>
                </a:lnTo>
                <a:lnTo>
                  <a:pt x="218313" y="1194"/>
                </a:lnTo>
                <a:lnTo>
                  <a:pt x="217804" y="381"/>
                </a:lnTo>
                <a:lnTo>
                  <a:pt x="232537" y="381"/>
                </a:lnTo>
                <a:lnTo>
                  <a:pt x="232155" y="1004"/>
                </a:lnTo>
                <a:lnTo>
                  <a:pt x="231775" y="1893"/>
                </a:lnTo>
                <a:lnTo>
                  <a:pt x="231266" y="3214"/>
                </a:lnTo>
                <a:lnTo>
                  <a:pt x="230759" y="5030"/>
                </a:lnTo>
                <a:lnTo>
                  <a:pt x="230251" y="7481"/>
                </a:lnTo>
                <a:lnTo>
                  <a:pt x="229870" y="10567"/>
                </a:lnTo>
                <a:lnTo>
                  <a:pt x="229488" y="14339"/>
                </a:lnTo>
                <a:lnTo>
                  <a:pt x="229488" y="20511"/>
                </a:lnTo>
                <a:close/>
                <a:moveTo>
                  <a:pt x="-10299891" y="533400"/>
                </a:moveTo>
                <a:moveTo>
                  <a:pt x="120903" y="81598"/>
                </a:moveTo>
                <a:lnTo>
                  <a:pt x="120903" y="83478"/>
                </a:lnTo>
                <a:lnTo>
                  <a:pt x="75311" y="83605"/>
                </a:lnTo>
                <a:lnTo>
                  <a:pt x="75184" y="83109"/>
                </a:lnTo>
                <a:lnTo>
                  <a:pt x="74929" y="82538"/>
                </a:lnTo>
                <a:lnTo>
                  <a:pt x="73913" y="80773"/>
                </a:lnTo>
                <a:lnTo>
                  <a:pt x="72263" y="78575"/>
                </a:lnTo>
                <a:lnTo>
                  <a:pt x="70103" y="75870"/>
                </a:lnTo>
                <a:lnTo>
                  <a:pt x="64642" y="69584"/>
                </a:lnTo>
                <a:lnTo>
                  <a:pt x="61340" y="66117"/>
                </a:lnTo>
                <a:lnTo>
                  <a:pt x="57785" y="62599"/>
                </a:lnTo>
                <a:lnTo>
                  <a:pt x="54228" y="59132"/>
                </a:lnTo>
                <a:lnTo>
                  <a:pt x="50418" y="55741"/>
                </a:lnTo>
                <a:lnTo>
                  <a:pt x="46609" y="52528"/>
                </a:lnTo>
                <a:lnTo>
                  <a:pt x="42799" y="49696"/>
                </a:lnTo>
                <a:lnTo>
                  <a:pt x="39242" y="47181"/>
                </a:lnTo>
                <a:lnTo>
                  <a:pt x="37464" y="46114"/>
                </a:lnTo>
                <a:lnTo>
                  <a:pt x="35813" y="45174"/>
                </a:lnTo>
                <a:lnTo>
                  <a:pt x="34163" y="44412"/>
                </a:lnTo>
                <a:lnTo>
                  <a:pt x="32638" y="43727"/>
                </a:lnTo>
                <a:lnTo>
                  <a:pt x="31114" y="43282"/>
                </a:lnTo>
                <a:lnTo>
                  <a:pt x="29717" y="42965"/>
                </a:lnTo>
                <a:lnTo>
                  <a:pt x="29717" y="62027"/>
                </a:lnTo>
                <a:lnTo>
                  <a:pt x="29845" y="67628"/>
                </a:lnTo>
                <a:lnTo>
                  <a:pt x="29972" y="70016"/>
                </a:lnTo>
                <a:lnTo>
                  <a:pt x="30226" y="72225"/>
                </a:lnTo>
                <a:lnTo>
                  <a:pt x="30734" y="75870"/>
                </a:lnTo>
                <a:lnTo>
                  <a:pt x="31368" y="78702"/>
                </a:lnTo>
                <a:lnTo>
                  <a:pt x="31876" y="80773"/>
                </a:lnTo>
                <a:lnTo>
                  <a:pt x="32385" y="82220"/>
                </a:lnTo>
                <a:lnTo>
                  <a:pt x="32892" y="83236"/>
                </a:lnTo>
                <a:lnTo>
                  <a:pt x="0" y="83236"/>
                </a:lnTo>
                <a:lnTo>
                  <a:pt x="508" y="82411"/>
                </a:lnTo>
                <a:lnTo>
                  <a:pt x="1015" y="81153"/>
                </a:lnTo>
                <a:lnTo>
                  <a:pt x="1524" y="79325"/>
                </a:lnTo>
                <a:lnTo>
                  <a:pt x="2159" y="76683"/>
                </a:lnTo>
                <a:lnTo>
                  <a:pt x="2666" y="73165"/>
                </a:lnTo>
                <a:lnTo>
                  <a:pt x="3048" y="68758"/>
                </a:lnTo>
                <a:lnTo>
                  <a:pt x="3175" y="63221"/>
                </a:lnTo>
                <a:lnTo>
                  <a:pt x="3555" y="20384"/>
                </a:lnTo>
                <a:lnTo>
                  <a:pt x="3428" y="14847"/>
                </a:lnTo>
                <a:lnTo>
                  <a:pt x="3048" y="10440"/>
                </a:lnTo>
                <a:lnTo>
                  <a:pt x="2413" y="6922"/>
                </a:lnTo>
                <a:lnTo>
                  <a:pt x="1777" y="4280"/>
                </a:lnTo>
                <a:lnTo>
                  <a:pt x="1142" y="2452"/>
                </a:lnTo>
                <a:lnTo>
                  <a:pt x="508" y="1194"/>
                </a:lnTo>
                <a:lnTo>
                  <a:pt x="126" y="572"/>
                </a:lnTo>
                <a:lnTo>
                  <a:pt x="0" y="381"/>
                </a:lnTo>
                <a:lnTo>
                  <a:pt x="32892" y="381"/>
                </a:lnTo>
                <a:lnTo>
                  <a:pt x="32385" y="1258"/>
                </a:lnTo>
                <a:lnTo>
                  <a:pt x="31876" y="2452"/>
                </a:lnTo>
                <a:lnTo>
                  <a:pt x="31368" y="4344"/>
                </a:lnTo>
                <a:lnTo>
                  <a:pt x="30734" y="6985"/>
                </a:lnTo>
                <a:lnTo>
                  <a:pt x="30226" y="10440"/>
                </a:lnTo>
                <a:lnTo>
                  <a:pt x="29845" y="14974"/>
                </a:lnTo>
                <a:lnTo>
                  <a:pt x="29717" y="20511"/>
                </a:lnTo>
                <a:lnTo>
                  <a:pt x="29717" y="37999"/>
                </a:lnTo>
                <a:lnTo>
                  <a:pt x="34163" y="35802"/>
                </a:lnTo>
                <a:lnTo>
                  <a:pt x="38988" y="33274"/>
                </a:lnTo>
                <a:lnTo>
                  <a:pt x="49276" y="27623"/>
                </a:lnTo>
                <a:lnTo>
                  <a:pt x="59816" y="21387"/>
                </a:lnTo>
                <a:lnTo>
                  <a:pt x="70230" y="15164"/>
                </a:lnTo>
                <a:lnTo>
                  <a:pt x="79501" y="9437"/>
                </a:lnTo>
                <a:lnTo>
                  <a:pt x="86995" y="4712"/>
                </a:lnTo>
                <a:lnTo>
                  <a:pt x="93852" y="381"/>
                </a:lnTo>
                <a:lnTo>
                  <a:pt x="113538" y="127"/>
                </a:lnTo>
                <a:lnTo>
                  <a:pt x="113538" y="2007"/>
                </a:lnTo>
                <a:lnTo>
                  <a:pt x="111505" y="2198"/>
                </a:lnTo>
                <a:lnTo>
                  <a:pt x="109092" y="2642"/>
                </a:lnTo>
                <a:lnTo>
                  <a:pt x="106679" y="3341"/>
                </a:lnTo>
                <a:lnTo>
                  <a:pt x="103886" y="4344"/>
                </a:lnTo>
                <a:lnTo>
                  <a:pt x="100964" y="5601"/>
                </a:lnTo>
                <a:lnTo>
                  <a:pt x="97789" y="7049"/>
                </a:lnTo>
                <a:lnTo>
                  <a:pt x="91059" y="10630"/>
                </a:lnTo>
                <a:lnTo>
                  <a:pt x="83438" y="14974"/>
                </a:lnTo>
                <a:lnTo>
                  <a:pt x="75311" y="19876"/>
                </a:lnTo>
                <a:lnTo>
                  <a:pt x="57276" y="31014"/>
                </a:lnTo>
                <a:lnTo>
                  <a:pt x="64135" y="37554"/>
                </a:lnTo>
                <a:lnTo>
                  <a:pt x="72263" y="45301"/>
                </a:lnTo>
                <a:lnTo>
                  <a:pt x="81279" y="53531"/>
                </a:lnTo>
                <a:lnTo>
                  <a:pt x="90677" y="61773"/>
                </a:lnTo>
                <a:lnTo>
                  <a:pt x="95250" y="65672"/>
                </a:lnTo>
                <a:lnTo>
                  <a:pt x="99822" y="69266"/>
                </a:lnTo>
                <a:lnTo>
                  <a:pt x="104139" y="72594"/>
                </a:lnTo>
                <a:lnTo>
                  <a:pt x="106299" y="74105"/>
                </a:lnTo>
                <a:lnTo>
                  <a:pt x="108330" y="75489"/>
                </a:lnTo>
                <a:lnTo>
                  <a:pt x="112013" y="77940"/>
                </a:lnTo>
                <a:lnTo>
                  <a:pt x="115442" y="79833"/>
                </a:lnTo>
                <a:lnTo>
                  <a:pt x="118490" y="81027"/>
                </a:lnTo>
                <a:lnTo>
                  <a:pt x="119761" y="81407"/>
                </a:lnTo>
                <a:lnTo>
                  <a:pt x="120903" y="81598"/>
                </a:lnTo>
                <a:close/>
                <a:moveTo>
                  <a:pt x="-10360978" y="533400"/>
                </a:moveTo>
              </a:path>
            </a:pathLst>
          </a:custGeom>
          <a:solidFill>
            <a:srgbClr val="92346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47" name="Picture 1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1344" y="0"/>
            <a:ext cx="12000656" cy="6957392"/>
          </a:xfrm>
          <a:prstGeom prst="rect">
            <a:avLst/>
          </a:prstGeom>
          <a:noFill/>
        </p:spPr>
      </p:pic>
      <p:sp>
        <p:nvSpPr>
          <p:cNvPr id="148" name="Rectangle 148"/>
          <p:cNvSpPr/>
          <p:nvPr/>
        </p:nvSpPr>
        <p:spPr>
          <a:xfrm>
            <a:off x="766876" y="6315312"/>
            <a:ext cx="73795" cy="178478"/>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98" b="0" i="0" u="none" strike="noStrike" kern="0" cap="none" spc="0" normalizeH="0" baseline="0" noProof="0" dirty="0">
                <a:ln>
                  <a:noFill/>
                </a:ln>
                <a:solidFill>
                  <a:srgbClr val="923468"/>
                </a:solidFill>
                <a:effectLst/>
                <a:uLnTx/>
                <a:uFillTx/>
                <a:latin typeface="WorkSans-Regular"/>
                <a:ea typeface="+mn-ea"/>
                <a:cs typeface="+mn-cs"/>
              </a:rPr>
              <a:t>5</a:t>
            </a:r>
          </a:p>
        </p:txBody>
      </p:sp>
    </p:spTree>
    <p:extLst>
      <p:ext uri="{BB962C8B-B14F-4D97-AF65-F5344CB8AC3E}">
        <p14:creationId xmlns:p14="http://schemas.microsoft.com/office/powerpoint/2010/main" val="184843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4BB50FD-2071-43CD-86B7-AE8A3D35E72C}"/>
              </a:ext>
            </a:extLst>
          </p:cNvPr>
          <p:cNvSpPr>
            <a:spLocks noGrp="1"/>
          </p:cNvSpPr>
          <p:nvPr>
            <p:ph sz="half" idx="2"/>
          </p:nvPr>
        </p:nvSpPr>
        <p:spPr>
          <a:xfrm>
            <a:off x="623392" y="1700808"/>
            <a:ext cx="6552728" cy="4248472"/>
          </a:xfrm>
        </p:spPr>
        <p:txBody>
          <a:bodyPr/>
          <a:lstStyle/>
          <a:p>
            <a:r>
              <a:rPr lang="fi-FI" b="1" dirty="0"/>
              <a:t>Pitkäjänteinen päätöksenteko: </a:t>
            </a:r>
            <a:r>
              <a:rPr lang="fi-FI" dirty="0"/>
              <a:t>päätösten vaikutukset saattavat todentua vasta seuraavalla valtuustokaudella tai sitä seuraavalla tai seuraavan </a:t>
            </a:r>
            <a:r>
              <a:rPr lang="fi-FI"/>
              <a:t>sukupolven aikana</a:t>
            </a:r>
            <a:endParaRPr lang="fi-FI" dirty="0"/>
          </a:p>
          <a:p>
            <a:pPr marL="0" indent="0">
              <a:buNone/>
            </a:pPr>
            <a:endParaRPr lang="fi-FI" dirty="0"/>
          </a:p>
          <a:p>
            <a:r>
              <a:rPr lang="fi-FI" b="1" dirty="0"/>
              <a:t>Politiikkayhdenmukaisuus: </a:t>
            </a:r>
            <a:r>
              <a:rPr lang="fi-FI" dirty="0"/>
              <a:t>useiden eri päätösten yhteisvaikutukset/vaikuttavuus ja yksittäisten päätösten vaikutusten arviointi ihmisen, ympäristön ja talouden näkökulmista tasavertaisesti</a:t>
            </a:r>
          </a:p>
          <a:p>
            <a:pPr marL="0" indent="0">
              <a:buNone/>
            </a:pPr>
            <a:endParaRPr lang="fi-FI" dirty="0"/>
          </a:p>
          <a:p>
            <a:r>
              <a:rPr lang="fi-FI" b="1" dirty="0"/>
              <a:t>Poikkihallinnollisuus: </a:t>
            </a:r>
            <a:r>
              <a:rPr lang="fi-FI" dirty="0"/>
              <a:t>eri toimialojen toimintojen integrointi</a:t>
            </a:r>
            <a:endParaRPr lang="fi-FI" b="1" dirty="0"/>
          </a:p>
        </p:txBody>
      </p:sp>
      <p:sp>
        <p:nvSpPr>
          <p:cNvPr id="4" name="Dian numeron paikkamerkki 3">
            <a:extLst>
              <a:ext uri="{FF2B5EF4-FFF2-40B4-BE49-F238E27FC236}">
                <a16:creationId xmlns:a16="http://schemas.microsoft.com/office/drawing/2014/main" id="{2EC74051-5E40-4BCD-9E6F-47D5FF1753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Otsikko 4">
            <a:extLst>
              <a:ext uri="{FF2B5EF4-FFF2-40B4-BE49-F238E27FC236}">
                <a16:creationId xmlns:a16="http://schemas.microsoft.com/office/drawing/2014/main" id="{02A553B3-05C2-4FDB-830B-32C64DAD5610}"/>
              </a:ext>
            </a:extLst>
          </p:cNvPr>
          <p:cNvSpPr>
            <a:spLocks noGrp="1"/>
          </p:cNvSpPr>
          <p:nvPr>
            <p:ph type="title"/>
          </p:nvPr>
        </p:nvSpPr>
        <p:spPr>
          <a:xfrm>
            <a:off x="551384" y="404664"/>
            <a:ext cx="10658475" cy="936104"/>
          </a:xfrm>
        </p:spPr>
        <p:txBody>
          <a:bodyPr/>
          <a:lstStyle/>
          <a:p>
            <a:r>
              <a:rPr lang="fi-FI" sz="2800" dirty="0"/>
              <a:t>Minkälaisia haasteita kestävän kehityksen strateginen johtaminen tuo kunnille? </a:t>
            </a:r>
          </a:p>
        </p:txBody>
      </p:sp>
    </p:spTree>
    <p:extLst>
      <p:ext uri="{BB962C8B-B14F-4D97-AF65-F5344CB8AC3E}">
        <p14:creationId xmlns:p14="http://schemas.microsoft.com/office/powerpoint/2010/main" val="14452265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63379D-4DC6-42ED-BF4F-F86047CAE69C}"/>
              </a:ext>
            </a:extLst>
          </p:cNvPr>
          <p:cNvSpPr>
            <a:spLocks noGrp="1"/>
          </p:cNvSpPr>
          <p:nvPr>
            <p:ph type="title"/>
          </p:nvPr>
        </p:nvSpPr>
        <p:spPr>
          <a:xfrm>
            <a:off x="749025" y="188640"/>
            <a:ext cx="10658475" cy="578991"/>
          </a:xfrm>
        </p:spPr>
        <p:txBody>
          <a:bodyPr/>
          <a:lstStyle/>
          <a:p>
            <a:r>
              <a:rPr lang="fi-FI" sz="2800" dirty="0"/>
              <a:t>Kuntajohtamisen kehittämiseen liittyviä kysymyksiä</a:t>
            </a:r>
          </a:p>
        </p:txBody>
      </p:sp>
      <p:sp>
        <p:nvSpPr>
          <p:cNvPr id="3" name="Sisällön paikkamerkki 2">
            <a:extLst>
              <a:ext uri="{FF2B5EF4-FFF2-40B4-BE49-F238E27FC236}">
                <a16:creationId xmlns:a16="http://schemas.microsoft.com/office/drawing/2014/main" id="{84A56071-029B-4571-8C6B-0E014FBCB001}"/>
              </a:ext>
            </a:extLst>
          </p:cNvPr>
          <p:cNvSpPr>
            <a:spLocks noGrp="1"/>
          </p:cNvSpPr>
          <p:nvPr>
            <p:ph idx="1"/>
          </p:nvPr>
        </p:nvSpPr>
        <p:spPr>
          <a:xfrm>
            <a:off x="407368" y="980728"/>
            <a:ext cx="11377264" cy="5472608"/>
          </a:xfrm>
        </p:spPr>
        <p:txBody>
          <a:bodyPr/>
          <a:lstStyle/>
          <a:p>
            <a:r>
              <a:rPr lang="fi-FI" sz="1600" dirty="0"/>
              <a:t>Miten Agenda2030 SDG-viitekehystä tai ekologisen, taloudellisen ja sosiaalisen kestävyyden kolmijakoa hyödynnetään kuntastrategian valmisteluprosessissa? Miten strategian tavoitteita johdetaan näiden pohjalta? Mitkä ovat oman kunnan kestävän kehityksen tavoitteiden kärjet strategiassa?</a:t>
            </a:r>
          </a:p>
          <a:p>
            <a:pPr marL="0" indent="0">
              <a:buNone/>
            </a:pPr>
            <a:endParaRPr lang="fi-FI" sz="1600" dirty="0"/>
          </a:p>
          <a:p>
            <a:r>
              <a:rPr lang="fi-FI" sz="1600" dirty="0"/>
              <a:t>Millä strategiaindikaattoreilla seurataan oman kunnan kestävän kehityksen tavoitteita pitkäjänteisesti? Minkälaisin toimintatavoin yhdessä ”pureskellaan” seurantatietoa säännöllisesti?  </a:t>
            </a:r>
          </a:p>
          <a:p>
            <a:pPr marL="0" indent="0">
              <a:buNone/>
            </a:pPr>
            <a:endParaRPr lang="fi-FI" sz="1600" dirty="0"/>
          </a:p>
          <a:p>
            <a:r>
              <a:rPr lang="fi-FI" sz="1600" dirty="0"/>
              <a:t>Miten turvataan päätöksenteon yhteydessä yhdenmukaisuus strategiassa mainittuihin kestävän kehityksen tavoitteisiin ja sitä mahdollisesti ohjaaviin muihin asiakirjoihin? Milloin on tarvetta tehdä päätösten vaikutusten ennakkoarviointi ihmisen, ympäristön ja talouden näkökulmista? </a:t>
            </a:r>
          </a:p>
          <a:p>
            <a:pPr marL="0" indent="0">
              <a:buNone/>
            </a:pPr>
            <a:endParaRPr lang="fi-FI" sz="1600" dirty="0"/>
          </a:p>
          <a:p>
            <a:r>
              <a:rPr lang="fi-FI" sz="1600" dirty="0"/>
              <a:t>Miten kestävä kehitys näkyy toiminnan suunnittelussa ja budjetoinnissa? Minkälaisin johtamisteoin varmistetaan poikkihallinnollisuus?</a:t>
            </a:r>
          </a:p>
          <a:p>
            <a:endParaRPr lang="fi-FI" sz="1600" dirty="0"/>
          </a:p>
          <a:p>
            <a:r>
              <a:rPr lang="fi-FI" sz="1600" dirty="0"/>
              <a:t>Miten vaikutetaan asukkaiden kestävään elämäntapaan? Miten tuetaan vihreää siirtymää? Miten edistetään eri väestöryhmään kuuluvien kuntalaisten, sidosryhmien ja kuntayhteisön osallistuminen?  Miten edistetään yhteistyötä eri kumppaneiden kanssa, jotta saadaan aikaan kestäviä ja </a:t>
            </a:r>
            <a:r>
              <a:rPr lang="fi-FI" sz="1600"/>
              <a:t>innovatiivisia ratkaisuja?</a:t>
            </a:r>
            <a:endParaRPr lang="fi-FI" sz="1600" dirty="0"/>
          </a:p>
        </p:txBody>
      </p:sp>
      <p:sp>
        <p:nvSpPr>
          <p:cNvPr id="4" name="Dian numeron paikkamerkki 3">
            <a:extLst>
              <a:ext uri="{FF2B5EF4-FFF2-40B4-BE49-F238E27FC236}">
                <a16:creationId xmlns:a16="http://schemas.microsoft.com/office/drawing/2014/main" id="{A6DF192E-1975-40B0-A724-C5863222C1BB}"/>
              </a:ext>
            </a:extLst>
          </p:cNvPr>
          <p:cNvSpPr>
            <a:spLocks noGrp="1"/>
          </p:cNvSpPr>
          <p:nvPr>
            <p:ph type="sldNum" sz="quarter" idx="12"/>
          </p:nvPr>
        </p:nvSpPr>
        <p:spPr/>
        <p:txBody>
          <a:bodyPr/>
          <a:lstStyle/>
          <a:p>
            <a:fld id="{0861148C-697E-4B67-BDAA-872F34DF1106}" type="slidenum">
              <a:rPr lang="fi-FI" smtClean="0"/>
              <a:t>12</a:t>
            </a:fld>
            <a:endParaRPr lang="fi-FI"/>
          </a:p>
        </p:txBody>
      </p:sp>
    </p:spTree>
    <p:extLst>
      <p:ext uri="{BB962C8B-B14F-4D97-AF65-F5344CB8AC3E}">
        <p14:creationId xmlns:p14="http://schemas.microsoft.com/office/powerpoint/2010/main" val="42812513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E960F7-61E2-4197-96D9-12C0E2A5956B}"/>
              </a:ext>
            </a:extLst>
          </p:cNvPr>
          <p:cNvSpPr>
            <a:spLocks noGrp="1"/>
          </p:cNvSpPr>
          <p:nvPr>
            <p:ph type="title"/>
          </p:nvPr>
        </p:nvSpPr>
        <p:spPr>
          <a:xfrm>
            <a:off x="766763" y="746400"/>
            <a:ext cx="10658475" cy="1008113"/>
          </a:xfrm>
        </p:spPr>
        <p:txBody>
          <a:bodyPr/>
          <a:lstStyle/>
          <a:p>
            <a:r>
              <a:rPr lang="fi-FI" sz="3600" dirty="0">
                <a:solidFill>
                  <a:schemeClr val="accent4"/>
                </a:solidFill>
              </a:rPr>
              <a:t>Verkoston yhteiset tilaisuudet </a:t>
            </a:r>
            <a:br>
              <a:rPr lang="fi-FI" sz="3600" dirty="0">
                <a:solidFill>
                  <a:schemeClr val="accent4"/>
                </a:solidFill>
              </a:rPr>
            </a:br>
            <a:r>
              <a:rPr lang="fi-FI" sz="3600" dirty="0">
                <a:solidFill>
                  <a:schemeClr val="accent4"/>
                </a:solidFill>
              </a:rPr>
              <a:t>vuonna 2021</a:t>
            </a:r>
          </a:p>
        </p:txBody>
      </p:sp>
      <p:sp>
        <p:nvSpPr>
          <p:cNvPr id="3" name="Sisällön paikkamerkki 2">
            <a:extLst>
              <a:ext uri="{FF2B5EF4-FFF2-40B4-BE49-F238E27FC236}">
                <a16:creationId xmlns:a16="http://schemas.microsoft.com/office/drawing/2014/main" id="{5D527657-B36E-4106-95DF-CB62D0CC35FA}"/>
              </a:ext>
            </a:extLst>
          </p:cNvPr>
          <p:cNvSpPr>
            <a:spLocks noGrp="1"/>
          </p:cNvSpPr>
          <p:nvPr>
            <p:ph idx="1"/>
          </p:nvPr>
        </p:nvSpPr>
        <p:spPr>
          <a:xfrm>
            <a:off x="766762" y="1988616"/>
            <a:ext cx="4969197" cy="3816648"/>
          </a:xfrm>
        </p:spPr>
        <p:txBody>
          <a:bodyPr/>
          <a:lstStyle/>
          <a:p>
            <a:pPr marL="0" indent="0">
              <a:spcBef>
                <a:spcPts val="0"/>
              </a:spcBef>
              <a:buNone/>
            </a:pPr>
            <a:r>
              <a:rPr lang="fi-FI" sz="1800" b="1" dirty="0">
                <a:solidFill>
                  <a:schemeClr val="accent4"/>
                </a:solidFill>
              </a:rPr>
              <a:t>Teemaseminaarit</a:t>
            </a:r>
            <a:r>
              <a:rPr lang="fi-FI" sz="1800" dirty="0"/>
              <a:t> </a:t>
            </a:r>
            <a:r>
              <a:rPr lang="fi-FI" sz="1600" b="1" dirty="0"/>
              <a:t>24.3</a:t>
            </a:r>
            <a:r>
              <a:rPr lang="fi-FI" sz="1600" dirty="0"/>
              <a:t>,</a:t>
            </a:r>
            <a:r>
              <a:rPr lang="fi-FI" sz="1600" b="1" dirty="0"/>
              <a:t> </a:t>
            </a:r>
            <a:r>
              <a:rPr lang="fi-FI" sz="1600" b="1" dirty="0">
                <a:solidFill>
                  <a:srgbClr val="FF0000"/>
                </a:solidFill>
              </a:rPr>
              <a:t>11.5 (?)</a:t>
            </a:r>
            <a:r>
              <a:rPr lang="fi-FI" sz="1600" b="1" dirty="0"/>
              <a:t> </a:t>
            </a:r>
            <a:r>
              <a:rPr lang="fi-FI" sz="1600" dirty="0"/>
              <a:t>ja</a:t>
            </a:r>
            <a:r>
              <a:rPr lang="fi-FI" sz="1600" b="1" dirty="0"/>
              <a:t> 6.10 </a:t>
            </a:r>
          </a:p>
          <a:p>
            <a:pPr marL="0" indent="0">
              <a:spcBef>
                <a:spcPts val="0"/>
              </a:spcBef>
              <a:buNone/>
            </a:pPr>
            <a:r>
              <a:rPr lang="fi-FI" sz="1600" dirty="0"/>
              <a:t>(alustava varaus klo 9 – 15, web/hybridi) </a:t>
            </a:r>
          </a:p>
          <a:p>
            <a:pPr>
              <a:spcBef>
                <a:spcPts val="0"/>
              </a:spcBef>
            </a:pPr>
            <a:r>
              <a:rPr lang="fi-FI" sz="1600" dirty="0"/>
              <a:t>Osallistujina kuntien luottamushenkilöt ja viranhaltijat </a:t>
            </a:r>
          </a:p>
          <a:p>
            <a:pPr>
              <a:spcBef>
                <a:spcPts val="0"/>
              </a:spcBef>
            </a:pPr>
            <a:r>
              <a:rPr lang="fi-FI" sz="1600" dirty="0"/>
              <a:t>Teemoina kestävä </a:t>
            </a:r>
            <a:r>
              <a:rPr lang="fi-FI" sz="1600" dirty="0" err="1"/>
              <a:t>kuntajohtaminen</a:t>
            </a:r>
            <a:r>
              <a:rPr lang="fi-FI" sz="1600" dirty="0"/>
              <a:t>, strateginen johtaminen ja toimiva kaksoisjohtaminen </a:t>
            </a:r>
          </a:p>
          <a:p>
            <a:pPr>
              <a:spcBef>
                <a:spcPts val="0"/>
              </a:spcBef>
            </a:pPr>
            <a:endParaRPr lang="fi-FI" sz="1600" dirty="0"/>
          </a:p>
          <a:p>
            <a:pPr marL="0" indent="0">
              <a:spcBef>
                <a:spcPts val="0"/>
              </a:spcBef>
              <a:buNone/>
            </a:pPr>
            <a:r>
              <a:rPr lang="fi-FI" sz="1800" b="1" dirty="0">
                <a:solidFill>
                  <a:schemeClr val="accent4"/>
                </a:solidFill>
              </a:rPr>
              <a:t>Luottamushenkilösparraukset</a:t>
            </a:r>
            <a:r>
              <a:rPr lang="fi-FI" sz="1600" dirty="0"/>
              <a:t> </a:t>
            </a:r>
            <a:r>
              <a:rPr lang="fi-FI" sz="1600" b="1" dirty="0">
                <a:solidFill>
                  <a:srgbClr val="FF0000"/>
                </a:solidFill>
              </a:rPr>
              <a:t>1.9 (?)</a:t>
            </a:r>
            <a:r>
              <a:rPr lang="fi-FI" sz="1600" dirty="0"/>
              <a:t> ja </a:t>
            </a:r>
            <a:r>
              <a:rPr lang="fi-FI" sz="1600" b="1" dirty="0"/>
              <a:t>1.12</a:t>
            </a:r>
            <a:r>
              <a:rPr lang="fi-FI" sz="1600" dirty="0"/>
              <a:t> (alustava varaus klo 9 - 15, web/hybridi) </a:t>
            </a:r>
          </a:p>
          <a:p>
            <a:pPr>
              <a:spcBef>
                <a:spcPts val="0"/>
              </a:spcBef>
            </a:pPr>
            <a:r>
              <a:rPr lang="fi-FI" sz="1600" dirty="0"/>
              <a:t>Osallistujina kuntien luottamushenkilöt</a:t>
            </a:r>
          </a:p>
          <a:p>
            <a:pPr>
              <a:spcBef>
                <a:spcPts val="0"/>
              </a:spcBef>
            </a:pPr>
            <a:r>
              <a:rPr lang="fi-FI" sz="1600" dirty="0"/>
              <a:t>Teemoina uuden valtuustokauden alku, luottamushenkilön taidot ja toimintatavat sekä vaikuttava luottamushenkilötyöskentely </a:t>
            </a:r>
          </a:p>
          <a:p>
            <a:pPr marL="0" indent="0">
              <a:spcBef>
                <a:spcPts val="0"/>
              </a:spcBef>
              <a:buNone/>
            </a:pPr>
            <a:endParaRPr lang="fi-FI" sz="1600" dirty="0"/>
          </a:p>
          <a:p>
            <a:pPr marL="0" indent="0">
              <a:spcBef>
                <a:spcPts val="0"/>
              </a:spcBef>
              <a:buNone/>
            </a:pPr>
            <a:endParaRPr lang="fi-FI" sz="1600" dirty="0"/>
          </a:p>
        </p:txBody>
      </p:sp>
      <p:sp>
        <p:nvSpPr>
          <p:cNvPr id="7" name="Sisällön paikkamerkki 2">
            <a:extLst>
              <a:ext uri="{FF2B5EF4-FFF2-40B4-BE49-F238E27FC236}">
                <a16:creationId xmlns:a16="http://schemas.microsoft.com/office/drawing/2014/main" id="{8BFBD2C3-EF30-4DB3-BADC-F06859C54877}"/>
              </a:ext>
            </a:extLst>
          </p:cNvPr>
          <p:cNvSpPr txBox="1">
            <a:spLocks/>
          </p:cNvSpPr>
          <p:nvPr/>
        </p:nvSpPr>
        <p:spPr>
          <a:xfrm>
            <a:off x="6240016" y="1988616"/>
            <a:ext cx="4969197" cy="3816648"/>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800" b="1" dirty="0">
                <a:solidFill>
                  <a:schemeClr val="accent4"/>
                </a:solidFill>
              </a:rPr>
              <a:t>Ennakointiprosessi </a:t>
            </a:r>
            <a:r>
              <a:rPr lang="fi-FI" sz="1600" b="1" dirty="0"/>
              <a:t>17.2-28.4</a:t>
            </a:r>
            <a:r>
              <a:rPr lang="fi-FI" sz="1600" dirty="0"/>
              <a:t> (käynnissä) </a:t>
            </a:r>
          </a:p>
          <a:p>
            <a:pPr>
              <a:spcBef>
                <a:spcPts val="0"/>
              </a:spcBef>
            </a:pPr>
            <a:r>
              <a:rPr lang="fi-FI" sz="1600" dirty="0"/>
              <a:t>Evästykset ja herätteet kuntastrategioihin</a:t>
            </a:r>
          </a:p>
          <a:p>
            <a:pPr>
              <a:spcBef>
                <a:spcPts val="0"/>
              </a:spcBef>
            </a:pPr>
            <a:r>
              <a:rPr lang="fi-FI" sz="1600" dirty="0"/>
              <a:t>Keskustelualoitteet kuntapolitiikan toimenpidevaihtoehtoja kartoittavaan työhön ja kansalliseen kestävän kehityksen tiekarttatyöhön</a:t>
            </a:r>
          </a:p>
          <a:p>
            <a:pPr marL="0" indent="0">
              <a:spcBef>
                <a:spcPts val="0"/>
              </a:spcBef>
              <a:buNone/>
            </a:pPr>
            <a:endParaRPr lang="fi-FI" sz="1600" dirty="0"/>
          </a:p>
          <a:p>
            <a:pPr marL="0" indent="0">
              <a:spcBef>
                <a:spcPts val="0"/>
              </a:spcBef>
              <a:buNone/>
            </a:pPr>
            <a:r>
              <a:rPr lang="fi-FI" sz="1800" b="1" dirty="0">
                <a:solidFill>
                  <a:schemeClr val="accent4"/>
                </a:solidFill>
              </a:rPr>
              <a:t>Kestävyyden johtamisen vertaiskeskustelut ja kehittämistilaisuudet </a:t>
            </a:r>
          </a:p>
          <a:p>
            <a:pPr>
              <a:spcBef>
                <a:spcPts val="0"/>
              </a:spcBef>
            </a:pPr>
            <a:r>
              <a:rPr lang="fi-FI" sz="1600" dirty="0"/>
              <a:t>USO-kuntien toimijoiden ja kohderyhmien mukaisesti räätälöidyt vertais- ja kehittämiskeskustelut, joissa mukana asiantuntijasparraajat</a:t>
            </a:r>
          </a:p>
          <a:p>
            <a:pPr>
              <a:spcBef>
                <a:spcPts val="0"/>
              </a:spcBef>
              <a:buFont typeface="Wingdings" panose="05000000000000000000" pitchFamily="2" charset="2"/>
              <a:buChar char="ü"/>
            </a:pPr>
            <a:endParaRPr lang="fi-FI" sz="1600" dirty="0"/>
          </a:p>
          <a:p>
            <a:pPr>
              <a:spcBef>
                <a:spcPts val="0"/>
              </a:spcBef>
              <a:buFont typeface="Wingdings" panose="05000000000000000000" pitchFamily="2" charset="2"/>
              <a:buChar char="ü"/>
            </a:pPr>
            <a:endParaRPr lang="fi-FI" sz="1600" dirty="0"/>
          </a:p>
          <a:p>
            <a:pPr marL="0" indent="0">
              <a:spcBef>
                <a:spcPts val="0"/>
              </a:spcBef>
              <a:buFont typeface="Arial" panose="020B0604020202020204" pitchFamily="34" charset="0"/>
              <a:buNone/>
            </a:pPr>
            <a:endParaRPr lang="fi-FI" sz="1600" dirty="0"/>
          </a:p>
          <a:p>
            <a:pPr marL="0" indent="0">
              <a:spcBef>
                <a:spcPts val="0"/>
              </a:spcBef>
              <a:buFont typeface="Arial" panose="020B0604020202020204" pitchFamily="34" charset="0"/>
              <a:buNone/>
            </a:pPr>
            <a:endParaRPr lang="fi-FI" sz="1600" dirty="0"/>
          </a:p>
          <a:p>
            <a:pPr marL="0" indent="0">
              <a:spcBef>
                <a:spcPts val="0"/>
              </a:spcBef>
              <a:buFont typeface="Arial" panose="020B0604020202020204" pitchFamily="34" charset="0"/>
              <a:buNone/>
            </a:pPr>
            <a:endParaRPr lang="fi-FI" sz="1600" dirty="0"/>
          </a:p>
          <a:p>
            <a:pPr marL="0" indent="0">
              <a:spcBef>
                <a:spcPts val="0"/>
              </a:spcBef>
              <a:buFont typeface="Arial" panose="020B0604020202020204" pitchFamily="34" charset="0"/>
              <a:buNone/>
            </a:pPr>
            <a:endParaRPr lang="fi-FI" sz="1600" dirty="0"/>
          </a:p>
        </p:txBody>
      </p:sp>
    </p:spTree>
    <p:extLst>
      <p:ext uri="{BB962C8B-B14F-4D97-AF65-F5344CB8AC3E}">
        <p14:creationId xmlns:p14="http://schemas.microsoft.com/office/powerpoint/2010/main" val="19538652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E960F7-61E2-4197-96D9-12C0E2A5956B}"/>
              </a:ext>
            </a:extLst>
          </p:cNvPr>
          <p:cNvSpPr>
            <a:spLocks noGrp="1"/>
          </p:cNvSpPr>
          <p:nvPr>
            <p:ph type="title"/>
          </p:nvPr>
        </p:nvSpPr>
        <p:spPr>
          <a:xfrm>
            <a:off x="766763" y="746400"/>
            <a:ext cx="10658475" cy="1008113"/>
          </a:xfrm>
        </p:spPr>
        <p:txBody>
          <a:bodyPr/>
          <a:lstStyle/>
          <a:p>
            <a:r>
              <a:rPr lang="fi-FI" sz="3600" dirty="0">
                <a:solidFill>
                  <a:schemeClr val="accent4"/>
                </a:solidFill>
              </a:rPr>
              <a:t>Teemaseminaarien aiheet</a:t>
            </a:r>
            <a:br>
              <a:rPr lang="fi-FI" sz="3600" dirty="0">
                <a:solidFill>
                  <a:schemeClr val="accent4"/>
                </a:solidFill>
              </a:rPr>
            </a:br>
            <a:r>
              <a:rPr lang="fi-FI" sz="2000" dirty="0"/>
              <a:t>(osallistujina kuntien luottamushenkilöitä ja viranhaltijoita) </a:t>
            </a:r>
            <a:br>
              <a:rPr lang="fi-FI" sz="2000" dirty="0"/>
            </a:br>
            <a:endParaRPr lang="fi-FI" sz="3600" dirty="0">
              <a:solidFill>
                <a:schemeClr val="accent4"/>
              </a:solidFill>
            </a:endParaRPr>
          </a:p>
        </p:txBody>
      </p:sp>
      <p:sp>
        <p:nvSpPr>
          <p:cNvPr id="3" name="Sisällön paikkamerkki 2">
            <a:extLst>
              <a:ext uri="{FF2B5EF4-FFF2-40B4-BE49-F238E27FC236}">
                <a16:creationId xmlns:a16="http://schemas.microsoft.com/office/drawing/2014/main" id="{5D527657-B36E-4106-95DF-CB62D0CC35FA}"/>
              </a:ext>
            </a:extLst>
          </p:cNvPr>
          <p:cNvSpPr>
            <a:spLocks noGrp="1"/>
          </p:cNvSpPr>
          <p:nvPr>
            <p:ph idx="1"/>
          </p:nvPr>
        </p:nvSpPr>
        <p:spPr>
          <a:xfrm>
            <a:off x="766762" y="1628800"/>
            <a:ext cx="10441806" cy="4104456"/>
          </a:xfrm>
        </p:spPr>
        <p:txBody>
          <a:bodyPr/>
          <a:lstStyle/>
          <a:p>
            <a:pPr marL="0" indent="0">
              <a:spcBef>
                <a:spcPts val="0"/>
              </a:spcBef>
              <a:buNone/>
            </a:pPr>
            <a:r>
              <a:rPr lang="fi-FI" sz="1600" b="1" dirty="0">
                <a:solidFill>
                  <a:schemeClr val="accent4"/>
                </a:solidFill>
              </a:rPr>
              <a:t>Teemaseminaari</a:t>
            </a:r>
            <a:r>
              <a:rPr lang="fi-FI" sz="1600" dirty="0"/>
              <a:t> </a:t>
            </a:r>
            <a:r>
              <a:rPr lang="fi-FI" sz="1400" b="1" dirty="0"/>
              <a:t>24.3 </a:t>
            </a:r>
            <a:r>
              <a:rPr lang="fi-FI" sz="1400" dirty="0"/>
              <a:t>(klo 9 – 12 web)</a:t>
            </a:r>
          </a:p>
          <a:p>
            <a:pPr>
              <a:spcBef>
                <a:spcPts val="0"/>
              </a:spcBef>
            </a:pPr>
            <a:r>
              <a:rPr lang="fi-FI" sz="1400" dirty="0"/>
              <a:t>USO-verkoston perusinfo koko verkostolle (tavoitteet ja työtavat)</a:t>
            </a:r>
          </a:p>
          <a:p>
            <a:pPr>
              <a:spcBef>
                <a:spcPts val="0"/>
              </a:spcBef>
            </a:pPr>
            <a:r>
              <a:rPr lang="fi-FI" sz="1400" dirty="0"/>
              <a:t>Kestävyyden johtaminen kunnissa – mitä tarkoittaa, missä mennään?</a:t>
            </a:r>
          </a:p>
          <a:p>
            <a:pPr>
              <a:spcBef>
                <a:spcPts val="0"/>
              </a:spcBef>
            </a:pPr>
            <a:r>
              <a:rPr lang="fi-FI" sz="1400" dirty="0"/>
              <a:t>Strateginen johtaminen ja kuntastrategioiden päivitykset kunnissa, esimerkkejä hyvistä toimintatavoista</a:t>
            </a:r>
            <a:endParaRPr lang="fi-FI" sz="1600" dirty="0"/>
          </a:p>
          <a:p>
            <a:pPr>
              <a:spcBef>
                <a:spcPts val="0"/>
              </a:spcBef>
            </a:pPr>
            <a:endParaRPr lang="fi-FI" sz="1400" dirty="0"/>
          </a:p>
          <a:p>
            <a:pPr marL="0" indent="0">
              <a:spcBef>
                <a:spcPts val="0"/>
              </a:spcBef>
              <a:buNone/>
            </a:pPr>
            <a:r>
              <a:rPr lang="fi-FI" sz="1600" b="1" dirty="0">
                <a:solidFill>
                  <a:schemeClr val="accent4"/>
                </a:solidFill>
              </a:rPr>
              <a:t>Teemaseminaari</a:t>
            </a:r>
            <a:r>
              <a:rPr lang="fi-FI" sz="1600" dirty="0"/>
              <a:t> </a:t>
            </a:r>
            <a:r>
              <a:rPr lang="fi-FI" sz="1400" b="1" dirty="0"/>
              <a:t>11.5 </a:t>
            </a:r>
            <a:r>
              <a:rPr lang="fi-FI" sz="1400" dirty="0"/>
              <a:t>(alustava varaus klo 9 – 15, web/hybridi) </a:t>
            </a:r>
            <a:endParaRPr lang="fi-FI" sz="1400" b="1" dirty="0"/>
          </a:p>
          <a:p>
            <a:pPr>
              <a:spcBef>
                <a:spcPts val="0"/>
              </a:spcBef>
            </a:pPr>
            <a:r>
              <a:rPr lang="fi-FI" sz="1400" dirty="0"/>
              <a:t>Kestävät kunnat - ennakointiprosessin tulokset ja validointi: mitä johtopäätöksiä kuntastrategioidenpäivitysprosesseihin ja  kehittämistarpeita kuntien johtamiselle 2021 – 2030 taloudellisen, sosiaalisen ja ekologisen kestävyyden näkökulmista    </a:t>
            </a:r>
          </a:p>
          <a:p>
            <a:pPr>
              <a:spcBef>
                <a:spcPts val="0"/>
              </a:spcBef>
            </a:pPr>
            <a:r>
              <a:rPr lang="fi-FI" sz="1400" dirty="0"/>
              <a:t>Valtuustokauden 2017 – 2021 testamentti – mitä jäi käteen ja mitä oppeja tulevaan.</a:t>
            </a:r>
          </a:p>
          <a:p>
            <a:pPr>
              <a:spcBef>
                <a:spcPts val="0"/>
              </a:spcBef>
            </a:pPr>
            <a:r>
              <a:rPr lang="fi-FI" sz="1400" dirty="0"/>
              <a:t>Uusi valtuustokausi käynnistyy – miltä näyttää kuntavaalien tuloksen pohjalta </a:t>
            </a:r>
          </a:p>
          <a:p>
            <a:pPr>
              <a:spcBef>
                <a:spcPts val="0"/>
              </a:spcBef>
            </a:pPr>
            <a:r>
              <a:rPr lang="fi-FI" sz="1400" dirty="0"/>
              <a:t>Uusi valtuustokausi ja ajankohtaiset uudistukset – mm. ”tulevaisuuden kunta”</a:t>
            </a:r>
          </a:p>
          <a:p>
            <a:pPr>
              <a:spcBef>
                <a:spcPts val="0"/>
              </a:spcBef>
            </a:pPr>
            <a:endParaRPr lang="fi-FI" sz="1400" b="1" dirty="0"/>
          </a:p>
          <a:p>
            <a:pPr marL="0" indent="0">
              <a:spcBef>
                <a:spcPts val="0"/>
              </a:spcBef>
              <a:buNone/>
            </a:pPr>
            <a:r>
              <a:rPr lang="fi-FI" sz="1600" b="1" dirty="0">
                <a:solidFill>
                  <a:schemeClr val="accent4"/>
                </a:solidFill>
              </a:rPr>
              <a:t>Teemaseminaari</a:t>
            </a:r>
            <a:r>
              <a:rPr lang="fi-FI" sz="1400" b="1" dirty="0"/>
              <a:t> 6.10 </a:t>
            </a:r>
            <a:r>
              <a:rPr lang="fi-FI" sz="1400" dirty="0"/>
              <a:t>(alustava varaus klo 9 – 15, web/hybridi) </a:t>
            </a:r>
          </a:p>
          <a:p>
            <a:pPr>
              <a:spcBef>
                <a:spcPts val="0"/>
              </a:spcBef>
            </a:pPr>
            <a:r>
              <a:rPr lang="fi-FI" sz="1400" dirty="0"/>
              <a:t>Toimiva kaksoisjohtaminen – mistä muodostuu ja millä toimintatavoilla sitä vahvistetaan - </a:t>
            </a:r>
          </a:p>
          <a:p>
            <a:pPr>
              <a:spcBef>
                <a:spcPts val="0"/>
              </a:spcBef>
            </a:pPr>
            <a:r>
              <a:rPr lang="fi-FI" sz="1400" dirty="0"/>
              <a:t>Valtuustokauden kuntakentän uudistukset ja vaikutukset kuntiin</a:t>
            </a:r>
          </a:p>
          <a:p>
            <a:pPr>
              <a:spcBef>
                <a:spcPts val="0"/>
              </a:spcBef>
            </a:pPr>
            <a:r>
              <a:rPr lang="fi-FI" sz="1400" dirty="0"/>
              <a:t>Kestävät kunnat – ennakointiprosessin johtopäätökset ja kehittämistarpeet kuntien johtamiselle </a:t>
            </a:r>
          </a:p>
          <a:p>
            <a:pPr>
              <a:spcBef>
                <a:spcPts val="0"/>
              </a:spcBef>
            </a:pPr>
            <a:r>
              <a:rPr lang="fi-FI" sz="1400" dirty="0"/>
              <a:t>Strateginen johtaminen käytännössä</a:t>
            </a:r>
            <a:endParaRPr lang="fi-FI" sz="1200" dirty="0"/>
          </a:p>
        </p:txBody>
      </p:sp>
    </p:spTree>
    <p:extLst>
      <p:ext uri="{BB962C8B-B14F-4D97-AF65-F5344CB8AC3E}">
        <p14:creationId xmlns:p14="http://schemas.microsoft.com/office/powerpoint/2010/main" val="7003266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0406827-A45A-409B-8EB9-5AE013C4D951}"/>
              </a:ext>
            </a:extLst>
          </p:cNvPr>
          <p:cNvSpPr>
            <a:spLocks noGrp="1"/>
          </p:cNvSpPr>
          <p:nvPr>
            <p:ph type="sldNum" sz="quarter" idx="12"/>
          </p:nvPr>
        </p:nvSpPr>
        <p:spPr/>
        <p:txBody>
          <a:bodyPr/>
          <a:lstStyle/>
          <a:p>
            <a:fld id="{0861148C-697E-4B67-BDAA-872F34DF1106}" type="slidenum">
              <a:rPr lang="fi-FI" smtClean="0"/>
              <a:pPr/>
              <a:t>15</a:t>
            </a:fld>
            <a:endParaRPr lang="fi-FI"/>
          </a:p>
        </p:txBody>
      </p:sp>
      <p:sp>
        <p:nvSpPr>
          <p:cNvPr id="3" name="Tekstin paikkamerkki 2">
            <a:extLst>
              <a:ext uri="{FF2B5EF4-FFF2-40B4-BE49-F238E27FC236}">
                <a16:creationId xmlns:a16="http://schemas.microsoft.com/office/drawing/2014/main" id="{AB736F11-56F2-4848-88EB-198058ACF484}"/>
              </a:ext>
            </a:extLst>
          </p:cNvPr>
          <p:cNvSpPr>
            <a:spLocks noGrp="1"/>
          </p:cNvSpPr>
          <p:nvPr>
            <p:ph type="body" sz="quarter" idx="13"/>
          </p:nvPr>
        </p:nvSpPr>
        <p:spPr/>
        <p:txBody>
          <a:bodyPr/>
          <a:lstStyle/>
          <a:p>
            <a:r>
              <a:rPr lang="fi-FI" dirty="0">
                <a:solidFill>
                  <a:schemeClr val="tx1"/>
                </a:solidFill>
              </a:rPr>
              <a:t>Kuntakohtainen kehittäminen</a:t>
            </a:r>
          </a:p>
        </p:txBody>
      </p:sp>
    </p:spTree>
    <p:extLst>
      <p:ext uri="{BB962C8B-B14F-4D97-AF65-F5344CB8AC3E}">
        <p14:creationId xmlns:p14="http://schemas.microsoft.com/office/powerpoint/2010/main" val="3549849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E960F7-61E2-4197-96D9-12C0E2A5956B}"/>
              </a:ext>
            </a:extLst>
          </p:cNvPr>
          <p:cNvSpPr>
            <a:spLocks noGrp="1"/>
          </p:cNvSpPr>
          <p:nvPr>
            <p:ph type="title"/>
          </p:nvPr>
        </p:nvSpPr>
        <p:spPr>
          <a:xfrm>
            <a:off x="695400" y="332656"/>
            <a:ext cx="10658475" cy="635510"/>
          </a:xfrm>
        </p:spPr>
        <p:txBody>
          <a:bodyPr/>
          <a:lstStyle/>
          <a:p>
            <a:r>
              <a:rPr lang="fi-FI" sz="3600" dirty="0">
                <a:solidFill>
                  <a:schemeClr val="accent4"/>
                </a:solidFill>
              </a:rPr>
              <a:t>Kuntakohtainen kehittäminen</a:t>
            </a:r>
          </a:p>
        </p:txBody>
      </p:sp>
      <p:sp>
        <p:nvSpPr>
          <p:cNvPr id="4" name="Content Placeholder 2">
            <a:extLst>
              <a:ext uri="{FF2B5EF4-FFF2-40B4-BE49-F238E27FC236}">
                <a16:creationId xmlns:a16="http://schemas.microsoft.com/office/drawing/2014/main" id="{35CCF9A0-C337-43BC-A215-072D24AF603D}"/>
              </a:ext>
            </a:extLst>
          </p:cNvPr>
          <p:cNvSpPr txBox="1">
            <a:spLocks/>
          </p:cNvSpPr>
          <p:nvPr/>
        </p:nvSpPr>
        <p:spPr>
          <a:xfrm>
            <a:off x="695400" y="1196754"/>
            <a:ext cx="5976664" cy="4914846"/>
          </a:xfrm>
          <a:prstGeom prst="rect">
            <a:avLst/>
          </a:prstGeom>
          <a:solidFill>
            <a:schemeClr val="accent6">
              <a:lumMod val="40000"/>
              <a:lumOff val="60000"/>
              <a:alpha val="50196"/>
            </a:schemeClr>
          </a:solidFill>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fi-FI" sz="1800" b="1" dirty="0">
                <a:latin typeface="+mj-lt"/>
              </a:rPr>
              <a:t>TILANNEANALYYSI kunnan omaan kehittämisen ja yhteisen tilannekuvan hahmottamiseen</a:t>
            </a:r>
          </a:p>
          <a:p>
            <a:pPr marL="285750" lvl="1" indent="-285750"/>
            <a:endParaRPr lang="fi-FI" sz="1100" dirty="0"/>
          </a:p>
          <a:p>
            <a:pPr marL="285750" lvl="1" indent="-285750"/>
            <a:r>
              <a:rPr lang="fi-FI" sz="1400" dirty="0"/>
              <a:t>Verkostoon osallistuvista kunnista koostetaan tilanneanalyysi, jossa hyödynnetään tilastoaineistoja sekä muita aineistoja liittyen kunnan elinvoimaan, väestökehitykseen, hyvinvointiin, kuntatalouteen, johtamiseen ja osallisuuteen sekä kestävään kehitykseen.</a:t>
            </a:r>
          </a:p>
          <a:p>
            <a:pPr marL="285750" lvl="1" indent="-285750"/>
            <a:endParaRPr lang="fi-FI" sz="1400" dirty="0"/>
          </a:p>
          <a:p>
            <a:pPr marL="285750" lvl="1" indent="-285750"/>
            <a:r>
              <a:rPr lang="fi-FI" sz="1400" dirty="0"/>
              <a:t>Verkostokuntaa verrataan koko maan kehitykseen sekä verkostokuntiin että muihin verkostokunnan kaltaisiin kaupunkeihin ja kuntiin.</a:t>
            </a:r>
          </a:p>
          <a:p>
            <a:pPr marL="285750" lvl="1" indent="-285750"/>
            <a:endParaRPr lang="fi-FI" sz="1400" dirty="0"/>
          </a:p>
          <a:p>
            <a:pPr marL="285750" lvl="1" indent="-285750"/>
            <a:r>
              <a:rPr lang="fi-FI" sz="1400" dirty="0"/>
              <a:t>Tilanneanalyysit tehdään 02 – 07/2021 välisenä aikana. Ennen laadintaa kunta valikoi verrokit, joista toimitetaan pohjaehdotus.  </a:t>
            </a:r>
          </a:p>
          <a:p>
            <a:pPr marL="285750" lvl="1" indent="-285750"/>
            <a:endParaRPr lang="fi-FI" sz="1400" dirty="0"/>
          </a:p>
          <a:p>
            <a:pPr marL="285750" lvl="1" indent="-285750"/>
            <a:r>
              <a:rPr lang="fi-FI" sz="1400" dirty="0"/>
              <a:t>Lisätiedot: Kuntakohtainen vastuukonsultti ja tutkimuspäällikkö Heikki Miettinen (+358 500 76 2675; </a:t>
            </a:r>
            <a:r>
              <a:rPr lang="fi-FI" sz="1400" dirty="0">
                <a:hlinkClick r:id="rId2"/>
              </a:rPr>
              <a:t>heikki.miettinen@fcg.fi</a:t>
            </a:r>
            <a:r>
              <a:rPr lang="fi-FI" sz="1400" dirty="0"/>
              <a:t>) </a:t>
            </a:r>
          </a:p>
        </p:txBody>
      </p:sp>
      <p:sp>
        <p:nvSpPr>
          <p:cNvPr id="7" name="Content Placeholder 2">
            <a:extLst>
              <a:ext uri="{FF2B5EF4-FFF2-40B4-BE49-F238E27FC236}">
                <a16:creationId xmlns:a16="http://schemas.microsoft.com/office/drawing/2014/main" id="{A7A803AD-7260-4DA0-9E13-611F2A88A255}"/>
              </a:ext>
            </a:extLst>
          </p:cNvPr>
          <p:cNvSpPr txBox="1">
            <a:spLocks/>
          </p:cNvSpPr>
          <p:nvPr/>
        </p:nvSpPr>
        <p:spPr>
          <a:xfrm>
            <a:off x="6888088" y="1196753"/>
            <a:ext cx="4896544" cy="4914846"/>
          </a:xfrm>
          <a:prstGeom prst="rect">
            <a:avLst/>
          </a:prstGeom>
          <a:solidFill>
            <a:schemeClr val="accent2">
              <a:alpha val="50196"/>
            </a:schemeClr>
          </a:solidFill>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fi-FI" sz="1800" b="1" dirty="0">
                <a:latin typeface="+mj-lt"/>
              </a:rPr>
              <a:t>5 KEHITTÄMISPAJAA kunnan omaan kehittämiseen</a:t>
            </a:r>
            <a:endParaRPr lang="fi-FI" sz="1400" dirty="0"/>
          </a:p>
          <a:p>
            <a:pPr marL="285750" lvl="1" indent="-285750">
              <a:spcBef>
                <a:spcPts val="1200"/>
              </a:spcBef>
            </a:pPr>
            <a:r>
              <a:rPr lang="fi-FI" sz="1400" dirty="0"/>
              <a:t>Työpaja voi olla seminaari, työpaja, dokumentin laadinnan tuki, haastattelututkimus, vertailukehittämisen tiedonkeruut ja selvitykset (</a:t>
            </a:r>
            <a:r>
              <a:rPr lang="fi-FI" sz="1400" dirty="0" err="1"/>
              <a:t>benchmarking</a:t>
            </a:r>
            <a:r>
              <a:rPr lang="fi-FI" sz="1400" dirty="0"/>
              <a:t>), toiminnan ja talouden analyysit ja vertailut, kyselyiden suunnittelu, toteutus ja analysointi, muu selvitys- tai tietotuki</a:t>
            </a:r>
          </a:p>
          <a:p>
            <a:pPr marL="285750" lvl="1" indent="-285750">
              <a:spcBef>
                <a:spcPts val="1200"/>
              </a:spcBef>
            </a:pPr>
            <a:r>
              <a:rPr lang="fi-FI" sz="1400" dirty="0"/>
              <a:t>Esimerkkejä: Valtuustokauden loppuarvioinnit ja opit seuraavalle valtuustokaudelle, kapulanvaihtopäivät, ennakointi ja toimintaympäristön tarkastelu, strategian laadinnan tuki, uuden valtuuston valmennus ja työskentelyn kehittäminen</a:t>
            </a:r>
          </a:p>
          <a:p>
            <a:pPr marL="285750" lvl="1" indent="-285750">
              <a:spcBef>
                <a:spcPts val="1200"/>
              </a:spcBef>
            </a:pPr>
            <a:r>
              <a:rPr lang="fi-FI" sz="1400" dirty="0"/>
              <a:t>Työpajat ja niiden kytkeminen kunnan kehittämiseen suunnitellaan yhdessä kuntakohtaisen vastuukonsultin kanssa. </a:t>
            </a:r>
          </a:p>
        </p:txBody>
      </p:sp>
    </p:spTree>
    <p:extLst>
      <p:ext uri="{BB962C8B-B14F-4D97-AF65-F5344CB8AC3E}">
        <p14:creationId xmlns:p14="http://schemas.microsoft.com/office/powerpoint/2010/main" val="39970282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B08848D-298B-4850-9C66-17D569F2A5E8}"/>
              </a:ext>
            </a:extLst>
          </p:cNvPr>
          <p:cNvSpPr>
            <a:spLocks noGrp="1"/>
          </p:cNvSpPr>
          <p:nvPr>
            <p:ph type="sldNum" sz="quarter" idx="12"/>
          </p:nvPr>
        </p:nvSpPr>
        <p:spPr/>
        <p:txBody>
          <a:bodyPr/>
          <a:lstStyle/>
          <a:p>
            <a:fld id="{0861148C-697E-4B67-BDAA-872F34DF1106}" type="slidenum">
              <a:rPr lang="fi-FI" smtClean="0"/>
              <a:pPr/>
              <a:t>17</a:t>
            </a:fld>
            <a:endParaRPr lang="fi-FI"/>
          </a:p>
        </p:txBody>
      </p:sp>
      <p:sp>
        <p:nvSpPr>
          <p:cNvPr id="3" name="Tekstin paikkamerkki 2">
            <a:extLst>
              <a:ext uri="{FF2B5EF4-FFF2-40B4-BE49-F238E27FC236}">
                <a16:creationId xmlns:a16="http://schemas.microsoft.com/office/drawing/2014/main" id="{978DFF31-AC30-43E3-8580-2B654B63CE4D}"/>
              </a:ext>
            </a:extLst>
          </p:cNvPr>
          <p:cNvSpPr>
            <a:spLocks noGrp="1"/>
          </p:cNvSpPr>
          <p:nvPr>
            <p:ph type="body" sz="quarter" idx="13"/>
          </p:nvPr>
        </p:nvSpPr>
        <p:spPr/>
        <p:txBody>
          <a:bodyPr/>
          <a:lstStyle/>
          <a:p>
            <a:pPr fontAlgn="base"/>
            <a:r>
              <a:rPr lang="fi-FI" sz="2000" dirty="0">
                <a:solidFill>
                  <a:schemeClr val="tx1"/>
                </a:solidFill>
              </a:rPr>
              <a:t>Kuntalaki </a:t>
            </a:r>
          </a:p>
          <a:p>
            <a:pPr fontAlgn="base"/>
            <a:endParaRPr lang="fi-FI" sz="1800" u="sng" dirty="0">
              <a:solidFill>
                <a:schemeClr val="tx1"/>
              </a:solidFill>
              <a:hlinkClick r:id="rId2" tooltip="Linkki voimaantulosäännökseen"/>
            </a:endParaRPr>
          </a:p>
          <a:p>
            <a:pPr fontAlgn="base"/>
            <a:r>
              <a:rPr lang="fi-FI" sz="1800" u="sng" dirty="0">
                <a:hlinkClick r:id="rId2" tooltip="Linkki voimaantulosäännökseen"/>
              </a:rPr>
              <a:t>1 §</a:t>
            </a:r>
            <a:r>
              <a:rPr lang="fi-FI" sz="1800" u="sng" dirty="0"/>
              <a:t> </a:t>
            </a:r>
          </a:p>
          <a:p>
            <a:pPr fontAlgn="base"/>
            <a:r>
              <a:rPr lang="fi-FI" sz="1800" dirty="0"/>
              <a:t>Lain tarkoitus</a:t>
            </a:r>
          </a:p>
          <a:p>
            <a:pPr fontAlgn="base"/>
            <a:endParaRPr lang="fi-FI" sz="1800" dirty="0"/>
          </a:p>
          <a:p>
            <a:pPr fontAlgn="base"/>
            <a:r>
              <a:rPr lang="fi-FI" sz="1800" dirty="0"/>
              <a:t>Tämän lain tarkoituksena on luoda edellytykset kunnan asukkaiden itsehallinnon sekä osallistumis- ja vaikuttamismahdollisuuksien toteutumiselle kunnan toiminnassa. Lain tarkoituksena on myös edistää kunnan toiminnan suunnitelmallisuutta ja taloudellista kestävyyttä.</a:t>
            </a:r>
          </a:p>
          <a:p>
            <a:pPr fontAlgn="base"/>
            <a:endParaRPr lang="fi-FI" sz="1800" dirty="0"/>
          </a:p>
          <a:p>
            <a:pPr fontAlgn="base"/>
            <a:r>
              <a:rPr lang="fi-FI" sz="1800" dirty="0"/>
              <a:t>Kunta edistää asukkaidensa hyvinvointia ja alueensa elinvoimaa sekä järjestää asukkailleen palvelut taloudellisesti, sosiaalisesti ja ympäristöllisesti kestävällä tavalla.</a:t>
            </a:r>
          </a:p>
        </p:txBody>
      </p:sp>
    </p:spTree>
    <p:extLst>
      <p:ext uri="{BB962C8B-B14F-4D97-AF65-F5344CB8AC3E}">
        <p14:creationId xmlns:p14="http://schemas.microsoft.com/office/powerpoint/2010/main" val="21019560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C15F5AC-6911-490C-B7CB-C2A47368641C}"/>
              </a:ext>
            </a:extLst>
          </p:cNvPr>
          <p:cNvSpPr>
            <a:spLocks noGrp="1"/>
          </p:cNvSpPr>
          <p:nvPr>
            <p:ph type="sldNum" sz="quarter" idx="12"/>
          </p:nvPr>
        </p:nvSpPr>
        <p:spPr/>
        <p:txBody>
          <a:bodyPr/>
          <a:lstStyle/>
          <a:p>
            <a:fld id="{0861148C-697E-4B67-BDAA-872F34DF1106}" type="slidenum">
              <a:rPr lang="fi-FI" smtClean="0"/>
              <a:pPr/>
              <a:t>18</a:t>
            </a:fld>
            <a:endParaRPr lang="fi-FI"/>
          </a:p>
        </p:txBody>
      </p:sp>
    </p:spTree>
    <p:extLst>
      <p:ext uri="{BB962C8B-B14F-4D97-AF65-F5344CB8AC3E}">
        <p14:creationId xmlns:p14="http://schemas.microsoft.com/office/powerpoint/2010/main" val="8829635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BF2AB1-A7C8-4E7F-A5AC-3B800ECD33BC}"/>
              </a:ext>
            </a:extLst>
          </p:cNvPr>
          <p:cNvSpPr>
            <a:spLocks noGrp="1"/>
          </p:cNvSpPr>
          <p:nvPr>
            <p:ph type="title"/>
          </p:nvPr>
        </p:nvSpPr>
        <p:spPr>
          <a:xfrm>
            <a:off x="766763" y="548681"/>
            <a:ext cx="10658475" cy="504055"/>
          </a:xfrm>
        </p:spPr>
        <p:txBody>
          <a:bodyPr/>
          <a:lstStyle/>
          <a:p>
            <a:r>
              <a:rPr lang="fi-FI" sz="3200" dirty="0"/>
              <a:t>Ohjelma</a:t>
            </a:r>
          </a:p>
        </p:txBody>
      </p:sp>
      <p:sp>
        <p:nvSpPr>
          <p:cNvPr id="3" name="Sisällön paikkamerkki 2">
            <a:extLst>
              <a:ext uri="{FF2B5EF4-FFF2-40B4-BE49-F238E27FC236}">
                <a16:creationId xmlns:a16="http://schemas.microsoft.com/office/drawing/2014/main" id="{59F0CA8C-5F82-4407-AC1C-D2361DD5371C}"/>
              </a:ext>
            </a:extLst>
          </p:cNvPr>
          <p:cNvSpPr>
            <a:spLocks noGrp="1"/>
          </p:cNvSpPr>
          <p:nvPr>
            <p:ph idx="1"/>
          </p:nvPr>
        </p:nvSpPr>
        <p:spPr>
          <a:xfrm>
            <a:off x="766763" y="1124520"/>
            <a:ext cx="10658475" cy="4896768"/>
          </a:xfrm>
        </p:spPr>
        <p:txBody>
          <a:bodyPr/>
          <a:lstStyle/>
          <a:p>
            <a:pPr marL="0" indent="0">
              <a:spcBef>
                <a:spcPts val="0"/>
              </a:spcBef>
              <a:buNone/>
            </a:pPr>
            <a:r>
              <a:rPr lang="fi-FI" sz="1400" b="1" dirty="0"/>
              <a:t>Klo</a:t>
            </a:r>
          </a:p>
          <a:p>
            <a:pPr marL="0" indent="0">
              <a:spcBef>
                <a:spcPts val="0"/>
              </a:spcBef>
              <a:buNone/>
            </a:pPr>
            <a:endParaRPr lang="fi-FI" sz="1400" b="1" dirty="0"/>
          </a:p>
          <a:p>
            <a:pPr marL="0" indent="0">
              <a:spcBef>
                <a:spcPts val="0"/>
              </a:spcBef>
              <a:buNone/>
            </a:pPr>
            <a:r>
              <a:rPr lang="fi-FI" sz="1400" b="1" dirty="0"/>
              <a:t>9.00 Webinaarin avaus: USO 6 Kestävä </a:t>
            </a:r>
            <a:r>
              <a:rPr lang="fi-FI" sz="1400" b="1" dirty="0" err="1"/>
              <a:t>kuntajohtaminen</a:t>
            </a:r>
            <a:r>
              <a:rPr lang="fi-FI" sz="1400" b="1" dirty="0"/>
              <a:t> -verkoston esittely</a:t>
            </a:r>
            <a:endParaRPr lang="fi-FI" sz="1400" dirty="0"/>
          </a:p>
          <a:p>
            <a:pPr marL="0" indent="0">
              <a:spcBef>
                <a:spcPts val="0"/>
              </a:spcBef>
              <a:buNone/>
            </a:pPr>
            <a:r>
              <a:rPr lang="fi-FI" sz="1400" i="1" dirty="0"/>
              <a:t>	Kehityspäälliköt Jarkko Majava ja Sini Sallinen, Kuntaliitto</a:t>
            </a:r>
          </a:p>
          <a:p>
            <a:pPr marL="0" indent="0">
              <a:spcBef>
                <a:spcPts val="0"/>
              </a:spcBef>
              <a:buNone/>
            </a:pPr>
            <a:r>
              <a:rPr lang="fi-FI" sz="1400" i="1" dirty="0"/>
              <a:t>	Johtava konsultti Anni Antila, </a:t>
            </a:r>
            <a:r>
              <a:rPr lang="en-US" sz="1400" i="1" dirty="0"/>
              <a:t>FCG Finnish Consulting Group Oy</a:t>
            </a:r>
            <a:endParaRPr lang="fi-FI" sz="1400" dirty="0"/>
          </a:p>
          <a:p>
            <a:pPr marL="0" indent="0">
              <a:spcBef>
                <a:spcPts val="0"/>
              </a:spcBef>
              <a:buNone/>
            </a:pPr>
            <a:endParaRPr lang="fi-FI" sz="1400" b="1" dirty="0"/>
          </a:p>
          <a:p>
            <a:pPr marL="0" indent="0">
              <a:spcBef>
                <a:spcPts val="0"/>
              </a:spcBef>
              <a:buNone/>
            </a:pPr>
            <a:r>
              <a:rPr lang="fi-FI" sz="1400" b="1" dirty="0"/>
              <a:t>9.30 Kuntapolitiikan kokonaisuuden toimenpidevaihtoehdot – mistä valmistelussa on kyse?</a:t>
            </a:r>
            <a:endParaRPr lang="fi-FI" sz="1400" dirty="0"/>
          </a:p>
          <a:p>
            <a:pPr marL="0" indent="0">
              <a:spcBef>
                <a:spcPts val="0"/>
              </a:spcBef>
              <a:buNone/>
            </a:pPr>
            <a:r>
              <a:rPr lang="fi-FI" sz="1400" i="1" dirty="0"/>
              <a:t>  	Neuvotteleva virkamies Suvi Savolainen, valtiovarainministeriö</a:t>
            </a:r>
            <a:endParaRPr lang="fi-FI" sz="1400" dirty="0"/>
          </a:p>
          <a:p>
            <a:pPr marL="0" indent="0">
              <a:spcBef>
                <a:spcPts val="0"/>
              </a:spcBef>
              <a:buNone/>
            </a:pPr>
            <a:endParaRPr lang="fi-FI" sz="1400" b="1" dirty="0"/>
          </a:p>
          <a:p>
            <a:pPr marL="0" indent="0">
              <a:spcBef>
                <a:spcPts val="0"/>
              </a:spcBef>
              <a:buNone/>
            </a:pPr>
            <a:r>
              <a:rPr lang="fi-FI" sz="1400" b="1" dirty="0"/>
              <a:t>10.00 Tauko</a:t>
            </a:r>
          </a:p>
          <a:p>
            <a:pPr marL="0" indent="0">
              <a:spcBef>
                <a:spcPts val="0"/>
              </a:spcBef>
              <a:buNone/>
            </a:pPr>
            <a:endParaRPr lang="fi-FI" sz="1400" dirty="0"/>
          </a:p>
          <a:p>
            <a:pPr marL="0" indent="0">
              <a:spcBef>
                <a:spcPts val="0"/>
              </a:spcBef>
              <a:buNone/>
            </a:pPr>
            <a:r>
              <a:rPr lang="fi-FI" sz="1400" b="1" dirty="0"/>
              <a:t>10.10 Strateginen johtaminen kunnissa</a:t>
            </a:r>
            <a:endParaRPr lang="fi-FI" sz="1400" dirty="0"/>
          </a:p>
          <a:p>
            <a:pPr marL="0" indent="0">
              <a:spcBef>
                <a:spcPts val="0"/>
              </a:spcBef>
              <a:buNone/>
            </a:pPr>
            <a:r>
              <a:rPr lang="fi-FI" sz="1400" dirty="0"/>
              <a:t>	</a:t>
            </a:r>
            <a:r>
              <a:rPr lang="fi-FI" sz="1400" i="1" dirty="0"/>
              <a:t>Professori Marko Kohtamäki, Vaasan yliopisto</a:t>
            </a:r>
            <a:endParaRPr lang="fi-FI" sz="1400" dirty="0"/>
          </a:p>
          <a:p>
            <a:pPr marL="0" indent="0">
              <a:spcBef>
                <a:spcPts val="0"/>
              </a:spcBef>
              <a:buNone/>
            </a:pPr>
            <a:endParaRPr lang="fi-FI" sz="1400" b="1" dirty="0"/>
          </a:p>
          <a:p>
            <a:pPr marL="0" indent="0">
              <a:spcBef>
                <a:spcPts val="0"/>
              </a:spcBef>
              <a:buNone/>
            </a:pPr>
            <a:r>
              <a:rPr lang="fi-FI" sz="1400" b="1" dirty="0"/>
              <a:t>10.40 Vaasan kaupungin strateginen johtaminen</a:t>
            </a:r>
            <a:endParaRPr lang="fi-FI" sz="1400" dirty="0"/>
          </a:p>
          <a:p>
            <a:pPr marL="0" indent="0">
              <a:spcBef>
                <a:spcPts val="0"/>
              </a:spcBef>
              <a:buNone/>
            </a:pPr>
            <a:r>
              <a:rPr lang="fi-FI" sz="1400" dirty="0"/>
              <a:t>  	</a:t>
            </a:r>
            <a:r>
              <a:rPr lang="fi-FI" sz="1400" i="1" dirty="0"/>
              <a:t>Talous- ja strategiajohtaja Miia </a:t>
            </a:r>
            <a:r>
              <a:rPr lang="fi-FI" sz="1400" i="1" dirty="0" err="1"/>
              <a:t>Äkkinen</a:t>
            </a:r>
            <a:r>
              <a:rPr lang="fi-FI" sz="1400" i="1" dirty="0"/>
              <a:t> ja kehittämispäällikkö Maria Backman</a:t>
            </a:r>
            <a:endParaRPr lang="fi-FI" sz="1400" dirty="0"/>
          </a:p>
          <a:p>
            <a:pPr marL="0" indent="0">
              <a:spcBef>
                <a:spcPts val="0"/>
              </a:spcBef>
              <a:buNone/>
            </a:pPr>
            <a:endParaRPr lang="fi-FI" sz="1400" b="1" dirty="0"/>
          </a:p>
          <a:p>
            <a:pPr marL="0" indent="0">
              <a:spcBef>
                <a:spcPts val="0"/>
              </a:spcBef>
              <a:buNone/>
            </a:pPr>
            <a:r>
              <a:rPr lang="fi-FI" sz="1400" b="1" dirty="0"/>
              <a:t>11.10 Siirtyminen pienryhmäkeskusteluihin: kestävä kehitys kuntastrategioissa</a:t>
            </a:r>
          </a:p>
          <a:p>
            <a:pPr marL="0" indent="0">
              <a:spcBef>
                <a:spcPts val="0"/>
              </a:spcBef>
              <a:buNone/>
            </a:pPr>
            <a:r>
              <a:rPr lang="fi-FI" sz="1400" b="1" dirty="0"/>
              <a:t>	</a:t>
            </a:r>
            <a:r>
              <a:rPr lang="fi-FI" sz="1400" i="1" dirty="0"/>
              <a:t>(Erillinen </a:t>
            </a:r>
            <a:r>
              <a:rPr lang="fi-FI" sz="1400" i="1" dirty="0" err="1"/>
              <a:t>teams</a:t>
            </a:r>
            <a:r>
              <a:rPr lang="fi-FI" sz="1400" i="1" dirty="0"/>
              <a:t> kutsu)</a:t>
            </a:r>
          </a:p>
          <a:p>
            <a:pPr marL="0" indent="0">
              <a:spcBef>
                <a:spcPts val="0"/>
              </a:spcBef>
              <a:buNone/>
            </a:pPr>
            <a:endParaRPr lang="fi-FI" sz="1400" b="1" dirty="0"/>
          </a:p>
          <a:p>
            <a:pPr marL="0" indent="0">
              <a:spcBef>
                <a:spcPts val="0"/>
              </a:spcBef>
              <a:buNone/>
            </a:pPr>
            <a:r>
              <a:rPr lang="fi-FI" sz="1400" b="1" dirty="0"/>
              <a:t>11.45 Paluu yhteiseen </a:t>
            </a:r>
            <a:r>
              <a:rPr lang="fi-FI" sz="1400" b="1" dirty="0" err="1"/>
              <a:t>teams</a:t>
            </a:r>
            <a:r>
              <a:rPr lang="fi-FI" sz="1400" b="1" dirty="0"/>
              <a:t> tilaan: yhteenveto pienryhmäkeskusteluista</a:t>
            </a:r>
          </a:p>
          <a:p>
            <a:pPr marL="0" indent="0">
              <a:spcBef>
                <a:spcPts val="0"/>
              </a:spcBef>
              <a:buNone/>
            </a:pPr>
            <a:endParaRPr lang="fi-FI" sz="1400" b="1" dirty="0"/>
          </a:p>
          <a:p>
            <a:pPr marL="0" indent="0">
              <a:spcBef>
                <a:spcPts val="0"/>
              </a:spcBef>
              <a:buNone/>
            </a:pPr>
            <a:r>
              <a:rPr lang="fi-FI" sz="1400" b="1" dirty="0"/>
              <a:t>12.00 Webinaarin päätös</a:t>
            </a:r>
            <a:endParaRPr lang="fi-FI" sz="1400" dirty="0"/>
          </a:p>
          <a:p>
            <a:pPr marL="0" indent="0">
              <a:spcBef>
                <a:spcPts val="0"/>
              </a:spcBef>
              <a:buNone/>
            </a:pPr>
            <a:endParaRPr lang="fi-FI" sz="1400" dirty="0"/>
          </a:p>
        </p:txBody>
      </p:sp>
      <p:sp>
        <p:nvSpPr>
          <p:cNvPr id="4" name="Dian numeron paikkamerkki 3">
            <a:extLst>
              <a:ext uri="{FF2B5EF4-FFF2-40B4-BE49-F238E27FC236}">
                <a16:creationId xmlns:a16="http://schemas.microsoft.com/office/drawing/2014/main" id="{C6A3944A-086E-4A83-A82C-50187D9FD865}"/>
              </a:ext>
            </a:extLst>
          </p:cNvPr>
          <p:cNvSpPr>
            <a:spLocks noGrp="1"/>
          </p:cNvSpPr>
          <p:nvPr>
            <p:ph type="sldNum" sz="quarter" idx="12"/>
          </p:nvPr>
        </p:nvSpPr>
        <p:spPr/>
        <p:txBody>
          <a:bodyPr/>
          <a:lstStyle/>
          <a:p>
            <a:fld id="{0861148C-697E-4B67-BDAA-872F34DF1106}" type="slidenum">
              <a:rPr lang="fi-FI" smtClean="0"/>
              <a:t>2</a:t>
            </a:fld>
            <a:endParaRPr lang="fi-FI"/>
          </a:p>
        </p:txBody>
      </p:sp>
    </p:spTree>
    <p:extLst>
      <p:ext uri="{BB962C8B-B14F-4D97-AF65-F5344CB8AC3E}">
        <p14:creationId xmlns:p14="http://schemas.microsoft.com/office/powerpoint/2010/main" val="29047676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B08848D-298B-4850-9C66-17D569F2A5E8}"/>
              </a:ext>
            </a:extLst>
          </p:cNvPr>
          <p:cNvSpPr>
            <a:spLocks noGrp="1"/>
          </p:cNvSpPr>
          <p:nvPr>
            <p:ph type="sldNum" sz="quarter" idx="12"/>
          </p:nvPr>
        </p:nvSpPr>
        <p:spPr/>
        <p:txBody>
          <a:bodyPr/>
          <a:lstStyle/>
          <a:p>
            <a:fld id="{0861148C-697E-4B67-BDAA-872F34DF1106}" type="slidenum">
              <a:rPr lang="fi-FI" smtClean="0"/>
              <a:pPr/>
              <a:t>3</a:t>
            </a:fld>
            <a:endParaRPr lang="fi-FI"/>
          </a:p>
        </p:txBody>
      </p:sp>
      <p:sp>
        <p:nvSpPr>
          <p:cNvPr id="3" name="Tekstin paikkamerkki 2">
            <a:extLst>
              <a:ext uri="{FF2B5EF4-FFF2-40B4-BE49-F238E27FC236}">
                <a16:creationId xmlns:a16="http://schemas.microsoft.com/office/drawing/2014/main" id="{978DFF31-AC30-43E3-8580-2B654B63CE4D}"/>
              </a:ext>
            </a:extLst>
          </p:cNvPr>
          <p:cNvSpPr>
            <a:spLocks noGrp="1"/>
          </p:cNvSpPr>
          <p:nvPr>
            <p:ph type="body" sz="quarter" idx="13"/>
          </p:nvPr>
        </p:nvSpPr>
        <p:spPr/>
        <p:txBody>
          <a:bodyPr/>
          <a:lstStyle/>
          <a:p>
            <a:r>
              <a:rPr lang="fi-FI" sz="2800" dirty="0"/>
              <a:t>Kunta edistää asukkaidensa hyvinvointia ja alueensa elinvoimaa sekä järjestää asukkailleen palvelut taloudellisesti, sosiaalisesti ja ympäristöllisesti kestävällä tavalla.</a:t>
            </a:r>
          </a:p>
          <a:p>
            <a:endParaRPr lang="fi-FI" sz="2400" dirty="0">
              <a:solidFill>
                <a:schemeClr val="tx1"/>
              </a:solidFill>
            </a:endParaRPr>
          </a:p>
          <a:p>
            <a:r>
              <a:rPr lang="fi-FI" sz="2400">
                <a:solidFill>
                  <a:schemeClr val="tx1"/>
                </a:solidFill>
              </a:rPr>
              <a:t>Mistä </a:t>
            </a:r>
            <a:r>
              <a:rPr lang="fi-FI" sz="2400" dirty="0">
                <a:solidFill>
                  <a:schemeClr val="tx1"/>
                </a:solidFill>
              </a:rPr>
              <a:t>tämä tekstipätkä on?</a:t>
            </a:r>
          </a:p>
        </p:txBody>
      </p:sp>
    </p:spTree>
    <p:extLst>
      <p:ext uri="{BB962C8B-B14F-4D97-AF65-F5344CB8AC3E}">
        <p14:creationId xmlns:p14="http://schemas.microsoft.com/office/powerpoint/2010/main" val="11592343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descr="Kuva, joka sisältää kohteen pallo, maila, lyöminen, mies&#10;&#10;Kuvaus luotu automaattisesti">
            <a:extLst>
              <a:ext uri="{FF2B5EF4-FFF2-40B4-BE49-F238E27FC236}">
                <a16:creationId xmlns:a16="http://schemas.microsoft.com/office/drawing/2014/main" id="{59C0F2C5-B4D8-4D4F-9ECD-AF2331EDA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0559"/>
            <a:ext cx="15315922" cy="10210614"/>
          </a:xfrm>
          <a:prstGeom prst="rect">
            <a:avLst/>
          </a:prstGeom>
        </p:spPr>
      </p:pic>
      <p:sp>
        <p:nvSpPr>
          <p:cNvPr id="4" name="Otsikko 3">
            <a:extLst>
              <a:ext uri="{FF2B5EF4-FFF2-40B4-BE49-F238E27FC236}">
                <a16:creationId xmlns:a16="http://schemas.microsoft.com/office/drawing/2014/main" id="{763651B0-0371-43D2-ABAB-1DF5FD74373C}"/>
              </a:ext>
            </a:extLst>
          </p:cNvPr>
          <p:cNvSpPr>
            <a:spLocks noGrp="1"/>
          </p:cNvSpPr>
          <p:nvPr>
            <p:ph type="title"/>
          </p:nvPr>
        </p:nvSpPr>
        <p:spPr>
          <a:xfrm>
            <a:off x="766763" y="602401"/>
            <a:ext cx="10658475" cy="1008113"/>
          </a:xfrm>
        </p:spPr>
        <p:txBody>
          <a:bodyPr/>
          <a:lstStyle/>
          <a:p>
            <a:r>
              <a:rPr lang="fi-FI" sz="3600" dirty="0">
                <a:solidFill>
                  <a:schemeClr val="accent4"/>
                </a:solidFill>
              </a:rPr>
              <a:t>Kestävällä kuntajohtamisella kohti </a:t>
            </a:r>
            <a:br>
              <a:rPr lang="fi-FI" sz="3600" dirty="0">
                <a:solidFill>
                  <a:schemeClr val="accent4"/>
                </a:solidFill>
              </a:rPr>
            </a:br>
            <a:r>
              <a:rPr lang="fi-FI" sz="3600" dirty="0" err="1">
                <a:solidFill>
                  <a:schemeClr val="accent4"/>
                </a:solidFill>
              </a:rPr>
              <a:t>edelläkävijyyttä</a:t>
            </a:r>
            <a:r>
              <a:rPr lang="fi-FI" sz="3600" dirty="0">
                <a:solidFill>
                  <a:schemeClr val="accent4"/>
                </a:solidFill>
              </a:rPr>
              <a:t> </a:t>
            </a:r>
          </a:p>
        </p:txBody>
      </p:sp>
      <p:pic>
        <p:nvPicPr>
          <p:cNvPr id="6" name="Kuva 5">
            <a:extLst>
              <a:ext uri="{FF2B5EF4-FFF2-40B4-BE49-F238E27FC236}">
                <a16:creationId xmlns:a16="http://schemas.microsoft.com/office/drawing/2014/main" id="{FC834A44-751A-4583-85A9-9DB8F1F02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224" y="261658"/>
            <a:ext cx="2135515" cy="1477479"/>
          </a:xfrm>
          <a:prstGeom prst="rect">
            <a:avLst/>
          </a:prstGeom>
        </p:spPr>
      </p:pic>
      <p:sp>
        <p:nvSpPr>
          <p:cNvPr id="3" name="Suorakulmio 2">
            <a:extLst>
              <a:ext uri="{FF2B5EF4-FFF2-40B4-BE49-F238E27FC236}">
                <a16:creationId xmlns:a16="http://schemas.microsoft.com/office/drawing/2014/main" id="{E0B17760-FCA4-4B7D-9F3A-EECB07A0BD02}"/>
              </a:ext>
            </a:extLst>
          </p:cNvPr>
          <p:cNvSpPr/>
          <p:nvPr/>
        </p:nvSpPr>
        <p:spPr>
          <a:xfrm>
            <a:off x="6613864" y="2600253"/>
            <a:ext cx="4989875" cy="33727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endParaRPr lang="fi-FI" dirty="0">
              <a:solidFill>
                <a:schemeClr val="accent4"/>
              </a:solidFill>
            </a:endParaRPr>
          </a:p>
        </p:txBody>
      </p:sp>
      <p:sp>
        <p:nvSpPr>
          <p:cNvPr id="7" name="Suorakulmio 6">
            <a:extLst>
              <a:ext uri="{FF2B5EF4-FFF2-40B4-BE49-F238E27FC236}">
                <a16:creationId xmlns:a16="http://schemas.microsoft.com/office/drawing/2014/main" id="{3741241D-4051-4A8A-8904-19A99547AB27}"/>
              </a:ext>
            </a:extLst>
          </p:cNvPr>
          <p:cNvSpPr/>
          <p:nvPr/>
        </p:nvSpPr>
        <p:spPr>
          <a:xfrm>
            <a:off x="7025701" y="2819493"/>
            <a:ext cx="4097474" cy="2862322"/>
          </a:xfrm>
          <a:prstGeom prst="rect">
            <a:avLst/>
          </a:prstGeom>
        </p:spPr>
        <p:txBody>
          <a:bodyPr wrap="square">
            <a:spAutoFit/>
          </a:bodyPr>
          <a:lstStyle/>
          <a:p>
            <a:pPr>
              <a:spcBef>
                <a:spcPts val="1800"/>
              </a:spcBef>
            </a:pPr>
            <a:r>
              <a:rPr lang="fi-FI" sz="2000" dirty="0"/>
              <a:t>USO 2021-2022 kauden kärkiteema on </a:t>
            </a:r>
            <a:r>
              <a:rPr lang="fi-FI" sz="2000" dirty="0">
                <a:latin typeface="+mj-lt"/>
              </a:rPr>
              <a:t>kestävä kuntajohtaminen</a:t>
            </a:r>
            <a:r>
              <a:rPr lang="fi-FI" sz="2000" dirty="0"/>
              <a:t>, jossa keskiössä on </a:t>
            </a:r>
            <a:r>
              <a:rPr lang="fi-FI" sz="2000" b="1" dirty="0">
                <a:solidFill>
                  <a:schemeClr val="accent1"/>
                </a:solidFill>
              </a:rPr>
              <a:t>sosiaalisen, taloudellisen ja ekologisen kestävyyden</a:t>
            </a:r>
            <a:r>
              <a:rPr lang="fi-FI" sz="2000" dirty="0"/>
              <a:t> tavoitteiden integroiminen osaksi </a:t>
            </a:r>
            <a:r>
              <a:rPr lang="fi-FI" sz="2000" b="1" dirty="0">
                <a:solidFill>
                  <a:schemeClr val="accent1"/>
                </a:solidFill>
              </a:rPr>
              <a:t>kuntien strategisen johtamisen viitekehystä ja toimintaa</a:t>
            </a:r>
            <a:r>
              <a:rPr lang="fi-FI" sz="2000" dirty="0"/>
              <a:t>.</a:t>
            </a:r>
          </a:p>
        </p:txBody>
      </p:sp>
      <p:sp>
        <p:nvSpPr>
          <p:cNvPr id="5" name="Sisällön paikkamerkki 4">
            <a:extLst>
              <a:ext uri="{FF2B5EF4-FFF2-40B4-BE49-F238E27FC236}">
                <a16:creationId xmlns:a16="http://schemas.microsoft.com/office/drawing/2014/main" id="{54D963D3-F7D2-4349-864B-4226C00FC665}"/>
              </a:ext>
            </a:extLst>
          </p:cNvPr>
          <p:cNvSpPr>
            <a:spLocks noGrp="1"/>
          </p:cNvSpPr>
          <p:nvPr>
            <p:ph idx="1"/>
          </p:nvPr>
        </p:nvSpPr>
        <p:spPr>
          <a:xfrm>
            <a:off x="766763" y="2804481"/>
            <a:ext cx="4397407" cy="2947061"/>
          </a:xfrm>
        </p:spPr>
        <p:txBody>
          <a:bodyPr/>
          <a:lstStyle/>
          <a:p>
            <a:pPr marL="0" indent="0">
              <a:spcBef>
                <a:spcPts val="1800"/>
              </a:spcBef>
              <a:buNone/>
            </a:pPr>
            <a:r>
              <a:rPr lang="fi-FI" dirty="0"/>
              <a:t>USO on </a:t>
            </a:r>
            <a:r>
              <a:rPr lang="fi-FI" b="1" dirty="0"/>
              <a:t>poliittisen ja ammatillisen johdon yhteinen vertais-oppimisverkosto</a:t>
            </a:r>
            <a:r>
              <a:rPr lang="fi-FI" dirty="0"/>
              <a:t>, kokemus- ja tutkimustiedon kokoaja sekä paikallisen kehittämistyön konsultoija.</a:t>
            </a:r>
          </a:p>
          <a:p>
            <a:pPr marL="0" indent="0">
              <a:spcBef>
                <a:spcPts val="1800"/>
              </a:spcBef>
              <a:buNone/>
            </a:pPr>
            <a:r>
              <a:rPr lang="fi-FI" dirty="0"/>
              <a:t>USO on edelläkävijäverkosto, joka elää ajan hermolla ja pyrkii olemaan askeleen edellä.</a:t>
            </a:r>
          </a:p>
          <a:p>
            <a:pPr marL="0" indent="0">
              <a:spcBef>
                <a:spcPts val="1800"/>
              </a:spcBef>
              <a:buNone/>
            </a:pPr>
            <a:endParaRPr lang="fi-FI" dirty="0"/>
          </a:p>
        </p:txBody>
      </p:sp>
    </p:spTree>
    <p:extLst>
      <p:ext uri="{BB962C8B-B14F-4D97-AF65-F5344CB8AC3E}">
        <p14:creationId xmlns:p14="http://schemas.microsoft.com/office/powerpoint/2010/main" val="37708168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C5DE36-FD8A-42F0-B49F-7DBBDC7318EB}"/>
              </a:ext>
            </a:extLst>
          </p:cNvPr>
          <p:cNvSpPr>
            <a:spLocks noGrp="1"/>
          </p:cNvSpPr>
          <p:nvPr>
            <p:ph type="title"/>
          </p:nvPr>
        </p:nvSpPr>
        <p:spPr/>
        <p:txBody>
          <a:bodyPr/>
          <a:lstStyle/>
          <a:p>
            <a:r>
              <a:rPr lang="fi-FI" sz="3600" dirty="0"/>
              <a:t>Verkostokunnat</a:t>
            </a:r>
            <a:br>
              <a:rPr lang="fi-FI" sz="3600" dirty="0"/>
            </a:br>
            <a:endParaRPr lang="fi-FI" sz="2000" dirty="0"/>
          </a:p>
        </p:txBody>
      </p:sp>
      <p:sp>
        <p:nvSpPr>
          <p:cNvPr id="4" name="Dian numeron paikkamerkki 3">
            <a:extLst>
              <a:ext uri="{FF2B5EF4-FFF2-40B4-BE49-F238E27FC236}">
                <a16:creationId xmlns:a16="http://schemas.microsoft.com/office/drawing/2014/main" id="{E1BF7B54-A24C-4ED9-A0EE-3928BB77047C}"/>
              </a:ext>
            </a:extLst>
          </p:cNvPr>
          <p:cNvSpPr>
            <a:spLocks noGrp="1"/>
          </p:cNvSpPr>
          <p:nvPr>
            <p:ph type="sldNum" sz="quarter" idx="12"/>
          </p:nvPr>
        </p:nvSpPr>
        <p:spPr/>
        <p:txBody>
          <a:bodyPr/>
          <a:lstStyle/>
          <a:p>
            <a:fld id="{0861148C-697E-4B67-BDAA-872F34DF1106}" type="slidenum">
              <a:rPr lang="fi-FI" smtClean="0"/>
              <a:t>5</a:t>
            </a:fld>
            <a:endParaRPr lang="fi-FI"/>
          </a:p>
        </p:txBody>
      </p:sp>
      <p:sp>
        <p:nvSpPr>
          <p:cNvPr id="5" name="Sisällön paikkamerkki 6">
            <a:extLst>
              <a:ext uri="{FF2B5EF4-FFF2-40B4-BE49-F238E27FC236}">
                <a16:creationId xmlns:a16="http://schemas.microsoft.com/office/drawing/2014/main" id="{25F446FA-5F22-43FE-97A1-F14E6DBCF75A}"/>
              </a:ext>
            </a:extLst>
          </p:cNvPr>
          <p:cNvSpPr>
            <a:spLocks noGrp="1"/>
          </p:cNvSpPr>
          <p:nvPr>
            <p:ph sz="half" idx="1"/>
          </p:nvPr>
        </p:nvSpPr>
        <p:spPr>
          <a:xfrm>
            <a:off x="766763" y="1988840"/>
            <a:ext cx="3385021" cy="3816350"/>
          </a:xfrm>
        </p:spPr>
        <p:txBody>
          <a:bodyPr/>
          <a:lstStyle/>
          <a:p>
            <a:pPr marL="342900" indent="-342900">
              <a:buFont typeface="+mj-lt"/>
              <a:buAutoNum type="arabicPeriod"/>
            </a:pPr>
            <a:r>
              <a:rPr lang="fi-FI" sz="1600" dirty="0"/>
              <a:t>Eurajoki</a:t>
            </a:r>
          </a:p>
          <a:p>
            <a:pPr marL="342900" indent="-342900">
              <a:buFont typeface="+mj-lt"/>
              <a:buAutoNum type="arabicPeriod"/>
            </a:pPr>
            <a:r>
              <a:rPr lang="fi-FI" sz="1600" dirty="0"/>
              <a:t>Hamina</a:t>
            </a:r>
          </a:p>
          <a:p>
            <a:pPr marL="342900" indent="-342900">
              <a:buFont typeface="+mj-lt"/>
              <a:buAutoNum type="arabicPeriod"/>
            </a:pPr>
            <a:r>
              <a:rPr lang="fi-FI" sz="1600" dirty="0"/>
              <a:t>Imatra</a:t>
            </a:r>
          </a:p>
          <a:p>
            <a:pPr marL="342900" indent="-342900">
              <a:buFont typeface="+mj-lt"/>
              <a:buAutoNum type="arabicPeriod"/>
            </a:pPr>
            <a:r>
              <a:rPr lang="fi-FI" sz="1600" dirty="0"/>
              <a:t>Juva</a:t>
            </a:r>
          </a:p>
          <a:p>
            <a:pPr marL="342900" indent="-342900">
              <a:buFont typeface="+mj-lt"/>
              <a:buAutoNum type="arabicPeriod"/>
            </a:pPr>
            <a:r>
              <a:rPr lang="fi-FI" sz="1600" dirty="0"/>
              <a:t>Kajaani</a:t>
            </a:r>
          </a:p>
          <a:p>
            <a:pPr marL="342900" indent="-342900">
              <a:buFont typeface="+mj-lt"/>
              <a:buAutoNum type="arabicPeriod"/>
            </a:pPr>
            <a:r>
              <a:rPr lang="fi-FI" sz="1600" dirty="0"/>
              <a:t>Kokkola</a:t>
            </a:r>
          </a:p>
          <a:p>
            <a:pPr marL="342900" indent="-342900">
              <a:buFont typeface="+mj-lt"/>
              <a:buAutoNum type="arabicPeriod"/>
            </a:pPr>
            <a:r>
              <a:rPr lang="fi-FI" sz="1600" dirty="0"/>
              <a:t>Kuhmo</a:t>
            </a:r>
          </a:p>
          <a:p>
            <a:pPr marL="342900" indent="-342900">
              <a:buFont typeface="+mj-lt"/>
              <a:buAutoNum type="arabicPeriod"/>
            </a:pPr>
            <a:r>
              <a:rPr lang="fi-FI" sz="1600" dirty="0"/>
              <a:t>Kuhmoinen</a:t>
            </a:r>
          </a:p>
          <a:p>
            <a:pPr marL="342900" indent="-342900">
              <a:buFont typeface="+mj-lt"/>
              <a:buAutoNum type="arabicPeriod"/>
            </a:pPr>
            <a:r>
              <a:rPr lang="fi-FI" sz="1600" dirty="0"/>
              <a:t>Kuopio</a:t>
            </a:r>
          </a:p>
        </p:txBody>
      </p:sp>
      <p:sp>
        <p:nvSpPr>
          <p:cNvPr id="8" name="Sisällön paikkamerkki 6">
            <a:extLst>
              <a:ext uri="{FF2B5EF4-FFF2-40B4-BE49-F238E27FC236}">
                <a16:creationId xmlns:a16="http://schemas.microsoft.com/office/drawing/2014/main" id="{1D6A1E83-5D84-4441-ABD7-A27645737380}"/>
              </a:ext>
            </a:extLst>
          </p:cNvPr>
          <p:cNvSpPr txBox="1">
            <a:spLocks/>
          </p:cNvSpPr>
          <p:nvPr/>
        </p:nvSpPr>
        <p:spPr>
          <a:xfrm>
            <a:off x="5519936" y="1988840"/>
            <a:ext cx="3385021" cy="3816350"/>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a:lstStyle>
          <a:p>
            <a:pPr marL="342900" indent="-342900">
              <a:buFont typeface="+mj-lt"/>
              <a:buAutoNum type="arabicPeriod" startAt="19"/>
            </a:pPr>
            <a:r>
              <a:rPr lang="fi-FI" sz="1600" dirty="0"/>
              <a:t>Salo</a:t>
            </a:r>
          </a:p>
          <a:p>
            <a:pPr marL="342900" indent="-342900">
              <a:buFont typeface="+mj-lt"/>
              <a:buAutoNum type="arabicPeriod" startAt="19"/>
            </a:pPr>
            <a:r>
              <a:rPr lang="fi-FI" sz="1600" dirty="0"/>
              <a:t>Siuntio</a:t>
            </a:r>
          </a:p>
          <a:p>
            <a:pPr marL="342900" indent="-342900">
              <a:buFont typeface="+mj-lt"/>
              <a:buAutoNum type="arabicPeriod" startAt="19"/>
            </a:pPr>
            <a:r>
              <a:rPr lang="fi-FI" sz="1600" dirty="0"/>
              <a:t>Tornio</a:t>
            </a:r>
          </a:p>
          <a:p>
            <a:pPr marL="342900" indent="-342900">
              <a:buFont typeface="+mj-lt"/>
              <a:buAutoNum type="arabicPeriod" startAt="19"/>
            </a:pPr>
            <a:r>
              <a:rPr lang="fi-FI" sz="1600" dirty="0"/>
              <a:t>Tuusula</a:t>
            </a:r>
          </a:p>
          <a:p>
            <a:pPr marL="342900" indent="-342900">
              <a:buFont typeface="+mj-lt"/>
              <a:buAutoNum type="arabicPeriod" startAt="19"/>
            </a:pPr>
            <a:r>
              <a:rPr lang="fi-FI" sz="1600" dirty="0"/>
              <a:t>Utajärvi</a:t>
            </a:r>
          </a:p>
          <a:p>
            <a:pPr marL="342900" indent="-342900">
              <a:buFont typeface="+mj-lt"/>
              <a:buAutoNum type="arabicPeriod" startAt="19"/>
            </a:pPr>
            <a:r>
              <a:rPr lang="fi-FI" sz="1600" dirty="0"/>
              <a:t>Vaasa</a:t>
            </a:r>
          </a:p>
          <a:p>
            <a:pPr marL="342900" indent="-342900">
              <a:buFont typeface="+mj-lt"/>
              <a:buAutoNum type="arabicPeriod" startAt="19"/>
            </a:pPr>
            <a:r>
              <a:rPr lang="fi-FI" sz="1600" dirty="0"/>
              <a:t>Ylivieska </a:t>
            </a:r>
          </a:p>
          <a:p>
            <a:pPr marL="342900" indent="-342900">
              <a:buFont typeface="+mj-lt"/>
              <a:buAutoNum type="arabicPeriod" startAt="19"/>
            </a:pPr>
            <a:r>
              <a:rPr lang="fi-FI" sz="1600" dirty="0"/>
              <a:t>Ylöjärvi</a:t>
            </a:r>
          </a:p>
        </p:txBody>
      </p:sp>
      <p:sp>
        <p:nvSpPr>
          <p:cNvPr id="9" name="Sisällön paikkamerkki 6">
            <a:extLst>
              <a:ext uri="{FF2B5EF4-FFF2-40B4-BE49-F238E27FC236}">
                <a16:creationId xmlns:a16="http://schemas.microsoft.com/office/drawing/2014/main" id="{6C6E2817-A2C5-463D-BA24-EC355F305793}"/>
              </a:ext>
            </a:extLst>
          </p:cNvPr>
          <p:cNvSpPr txBox="1">
            <a:spLocks/>
          </p:cNvSpPr>
          <p:nvPr/>
        </p:nvSpPr>
        <p:spPr>
          <a:xfrm>
            <a:off x="3071664" y="1997224"/>
            <a:ext cx="3385021" cy="3816350"/>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a:lstStyle>
          <a:p>
            <a:pPr marL="342900" indent="-342900">
              <a:buFont typeface="+mj-lt"/>
              <a:buAutoNum type="arabicPeriod" startAt="10"/>
            </a:pPr>
            <a:r>
              <a:rPr lang="fi-FI" sz="1600" dirty="0"/>
              <a:t>Kurikka</a:t>
            </a:r>
          </a:p>
          <a:p>
            <a:pPr marL="342900" indent="-342900">
              <a:buFont typeface="+mj-lt"/>
              <a:buAutoNum type="arabicPeriod" startAt="10"/>
            </a:pPr>
            <a:r>
              <a:rPr lang="fi-FI" sz="1600" dirty="0"/>
              <a:t>Lempäälä</a:t>
            </a:r>
          </a:p>
          <a:p>
            <a:pPr marL="342900" indent="-342900">
              <a:buFont typeface="+mj-lt"/>
              <a:buAutoNum type="arabicPeriod" startAt="10"/>
            </a:pPr>
            <a:r>
              <a:rPr lang="fi-FI" sz="1600" dirty="0"/>
              <a:t>Lieto</a:t>
            </a:r>
          </a:p>
          <a:p>
            <a:pPr marL="342900" indent="-342900">
              <a:buFont typeface="+mj-lt"/>
              <a:buAutoNum type="arabicPeriod" startAt="10"/>
            </a:pPr>
            <a:r>
              <a:rPr lang="fi-FI" sz="1600" dirty="0"/>
              <a:t>Liminka</a:t>
            </a:r>
          </a:p>
          <a:p>
            <a:pPr marL="342900" indent="-342900">
              <a:buFont typeface="+mj-lt"/>
              <a:buAutoNum type="arabicPeriod" startAt="10"/>
            </a:pPr>
            <a:r>
              <a:rPr lang="fi-FI" sz="1600" dirty="0"/>
              <a:t>Mikkeli</a:t>
            </a:r>
          </a:p>
          <a:p>
            <a:pPr marL="342900" indent="-342900">
              <a:buFont typeface="+mj-lt"/>
              <a:buAutoNum type="arabicPeriod" startAt="10"/>
            </a:pPr>
            <a:r>
              <a:rPr lang="fi-FI" sz="1600" dirty="0"/>
              <a:t>Muurame</a:t>
            </a:r>
          </a:p>
          <a:p>
            <a:pPr marL="342900" indent="-342900">
              <a:buFont typeface="+mj-lt"/>
              <a:buAutoNum type="arabicPeriod" startAt="10"/>
            </a:pPr>
            <a:r>
              <a:rPr lang="fi-FI" sz="1600" dirty="0"/>
              <a:t>Orivesi</a:t>
            </a:r>
          </a:p>
          <a:p>
            <a:pPr marL="342900" indent="-342900">
              <a:buFont typeface="+mj-lt"/>
              <a:buAutoNum type="arabicPeriod" startAt="10"/>
            </a:pPr>
            <a:r>
              <a:rPr lang="fi-FI" sz="1600" dirty="0"/>
              <a:t>Raisio</a:t>
            </a:r>
          </a:p>
          <a:p>
            <a:pPr marL="342900" indent="-342900">
              <a:buFont typeface="+mj-lt"/>
              <a:buAutoNum type="arabicPeriod" startAt="10"/>
            </a:pPr>
            <a:r>
              <a:rPr lang="fi-FI" sz="1600" dirty="0"/>
              <a:t>Riihimäki</a:t>
            </a:r>
          </a:p>
          <a:p>
            <a:pPr marL="342900" indent="-342900">
              <a:buFont typeface="+mj-lt"/>
              <a:buAutoNum type="arabicPeriod" startAt="10"/>
            </a:pPr>
            <a:endParaRPr lang="fi-FI" sz="1600" dirty="0"/>
          </a:p>
          <a:p>
            <a:pPr marL="0" indent="0">
              <a:buNone/>
            </a:pPr>
            <a:endParaRPr lang="fi-FI" sz="1600" dirty="0"/>
          </a:p>
          <a:p>
            <a:pPr marL="342900" indent="-342900">
              <a:buFont typeface="+mj-lt"/>
              <a:buAutoNum type="arabicPeriod" startAt="10"/>
            </a:pPr>
            <a:endParaRPr lang="fi-FI" sz="1600" dirty="0"/>
          </a:p>
        </p:txBody>
      </p:sp>
      <p:pic>
        <p:nvPicPr>
          <p:cNvPr id="10" name="Kuva 9">
            <a:extLst>
              <a:ext uri="{FF2B5EF4-FFF2-40B4-BE49-F238E27FC236}">
                <a16:creationId xmlns:a16="http://schemas.microsoft.com/office/drawing/2014/main" id="{9046C683-45AD-47A5-AA68-D5B011EA4F0A}"/>
              </a:ext>
            </a:extLst>
          </p:cNvPr>
          <p:cNvPicPr>
            <a:picLocks noChangeAspect="1"/>
          </p:cNvPicPr>
          <p:nvPr/>
        </p:nvPicPr>
        <p:blipFill>
          <a:blip r:embed="rId2"/>
          <a:stretch>
            <a:fillRect/>
          </a:stretch>
        </p:blipFill>
        <p:spPr>
          <a:xfrm>
            <a:off x="7481858" y="203882"/>
            <a:ext cx="3943379" cy="5857918"/>
          </a:xfrm>
          <a:prstGeom prst="rect">
            <a:avLst/>
          </a:prstGeom>
        </p:spPr>
      </p:pic>
      <p:sp>
        <p:nvSpPr>
          <p:cNvPr id="13" name="Suorakulmio 12">
            <a:extLst>
              <a:ext uri="{FF2B5EF4-FFF2-40B4-BE49-F238E27FC236}">
                <a16:creationId xmlns:a16="http://schemas.microsoft.com/office/drawing/2014/main" id="{EAC3D436-1E3E-41FF-A76F-38009046F550}"/>
              </a:ext>
            </a:extLst>
          </p:cNvPr>
          <p:cNvSpPr/>
          <p:nvPr/>
        </p:nvSpPr>
        <p:spPr>
          <a:xfrm>
            <a:off x="10488488" y="412013"/>
            <a:ext cx="1389766" cy="384187"/>
          </a:xfrm>
          <a:prstGeom prst="rect">
            <a:avLst/>
          </a:prstGeom>
          <a:solidFill>
            <a:srgbClr val="E95D0F"/>
          </a:solidFill>
          <a:ln w="12700" cap="flat" cmpd="sng" algn="ctr">
            <a:solidFill>
              <a:srgbClr val="E95D0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FFFFFF"/>
                </a:solidFill>
                <a:effectLst/>
                <a:uLnTx/>
                <a:uFillTx/>
                <a:latin typeface="Calibri" panose="020F0502020204030204"/>
                <a:ea typeface="+mn-ea"/>
                <a:cs typeface="+mn-cs"/>
              </a:rPr>
              <a:t>USO 6 kunnat</a:t>
            </a:r>
          </a:p>
        </p:txBody>
      </p:sp>
      <p:sp>
        <p:nvSpPr>
          <p:cNvPr id="14" name="Suorakulmio 13">
            <a:extLst>
              <a:ext uri="{FF2B5EF4-FFF2-40B4-BE49-F238E27FC236}">
                <a16:creationId xmlns:a16="http://schemas.microsoft.com/office/drawing/2014/main" id="{054BF0B6-C33D-48DC-A9CA-F9FE7C1D63D5}"/>
              </a:ext>
            </a:extLst>
          </p:cNvPr>
          <p:cNvSpPr/>
          <p:nvPr/>
        </p:nvSpPr>
        <p:spPr>
          <a:xfrm>
            <a:off x="10488488" y="866049"/>
            <a:ext cx="1389766" cy="384187"/>
          </a:xfrm>
          <a:prstGeom prst="rect">
            <a:avLst/>
          </a:prstGeom>
          <a:solidFill>
            <a:srgbClr val="00AEC0"/>
          </a:solidFill>
          <a:ln w="12700" cap="flat" cmpd="sng" algn="ctr">
            <a:solidFill>
              <a:srgbClr val="00AE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rgbClr val="FFFFFF"/>
                </a:solidFill>
                <a:effectLst/>
                <a:uLnTx/>
                <a:uFillTx/>
                <a:latin typeface="Calibri" panose="020F0502020204030204"/>
                <a:ea typeface="+mn-ea"/>
                <a:cs typeface="+mn-cs"/>
              </a:rPr>
              <a:t>USO1-5 kunnat</a:t>
            </a:r>
          </a:p>
        </p:txBody>
      </p:sp>
    </p:spTree>
    <p:extLst>
      <p:ext uri="{BB962C8B-B14F-4D97-AF65-F5344CB8AC3E}">
        <p14:creationId xmlns:p14="http://schemas.microsoft.com/office/powerpoint/2010/main" val="18659903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985EFD2F-CEFF-4B3F-9736-A20F7A12AE51}"/>
              </a:ext>
            </a:extLst>
          </p:cNvPr>
          <p:cNvSpPr>
            <a:spLocks noGrp="1"/>
          </p:cNvSpPr>
          <p:nvPr>
            <p:ph type="sldNum" sz="quarter" idx="12"/>
          </p:nvPr>
        </p:nvSpPr>
        <p:spPr/>
        <p:txBody>
          <a:bodyPr/>
          <a:lstStyle/>
          <a:p>
            <a:fld id="{0861148C-697E-4B67-BDAA-872F34DF1106}" type="slidenum">
              <a:rPr lang="fi-FI" smtClean="0"/>
              <a:pPr/>
              <a:t>6</a:t>
            </a:fld>
            <a:endParaRPr lang="fi-FI"/>
          </a:p>
        </p:txBody>
      </p:sp>
      <p:pic>
        <p:nvPicPr>
          <p:cNvPr id="5" name="Kuva 4">
            <a:extLst>
              <a:ext uri="{FF2B5EF4-FFF2-40B4-BE49-F238E27FC236}">
                <a16:creationId xmlns:a16="http://schemas.microsoft.com/office/drawing/2014/main" id="{EDEE4E0F-E227-47D1-9D30-55E061C3E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99" y="404664"/>
            <a:ext cx="1359869" cy="940841"/>
          </a:xfrm>
          <a:prstGeom prst="rect">
            <a:avLst/>
          </a:prstGeom>
        </p:spPr>
      </p:pic>
      <p:pic>
        <p:nvPicPr>
          <p:cNvPr id="6" name="Kuva 5">
            <a:extLst>
              <a:ext uri="{FF2B5EF4-FFF2-40B4-BE49-F238E27FC236}">
                <a16:creationId xmlns:a16="http://schemas.microsoft.com/office/drawing/2014/main" id="{4D7C8D18-9341-4D75-ACCE-760A4BC3A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176" y="4571744"/>
            <a:ext cx="1221199" cy="525726"/>
          </a:xfrm>
          <a:prstGeom prst="rect">
            <a:avLst/>
          </a:prstGeom>
        </p:spPr>
      </p:pic>
      <p:pic>
        <p:nvPicPr>
          <p:cNvPr id="7" name="Kuva 6">
            <a:extLst>
              <a:ext uri="{FF2B5EF4-FFF2-40B4-BE49-F238E27FC236}">
                <a16:creationId xmlns:a16="http://schemas.microsoft.com/office/drawing/2014/main" id="{55B5F891-414B-46FE-8470-9419A2DDABFF}"/>
              </a:ext>
            </a:extLst>
          </p:cNvPr>
          <p:cNvPicPr>
            <a:picLocks noChangeAspect="1"/>
          </p:cNvPicPr>
          <p:nvPr/>
        </p:nvPicPr>
        <p:blipFill>
          <a:blip r:embed="rId4"/>
          <a:stretch>
            <a:fillRect/>
          </a:stretch>
        </p:blipFill>
        <p:spPr>
          <a:xfrm>
            <a:off x="963035" y="3377211"/>
            <a:ext cx="792088" cy="266496"/>
          </a:xfrm>
          <a:prstGeom prst="rect">
            <a:avLst/>
          </a:prstGeom>
        </p:spPr>
      </p:pic>
      <p:sp>
        <p:nvSpPr>
          <p:cNvPr id="8" name="Tekstiruutu 7">
            <a:extLst>
              <a:ext uri="{FF2B5EF4-FFF2-40B4-BE49-F238E27FC236}">
                <a16:creationId xmlns:a16="http://schemas.microsoft.com/office/drawing/2014/main" id="{4D9FE766-A536-44B6-ADB8-E88E66634869}"/>
              </a:ext>
            </a:extLst>
          </p:cNvPr>
          <p:cNvSpPr txBox="1"/>
          <p:nvPr/>
        </p:nvSpPr>
        <p:spPr>
          <a:xfrm>
            <a:off x="2279576" y="4572417"/>
            <a:ext cx="1749197" cy="584775"/>
          </a:xfrm>
          <a:prstGeom prst="rect">
            <a:avLst/>
          </a:prstGeom>
          <a:noFill/>
        </p:spPr>
        <p:txBody>
          <a:bodyPr wrap="none" rtlCol="0">
            <a:spAutoFit/>
          </a:bodyPr>
          <a:lstStyle/>
          <a:p>
            <a:r>
              <a:rPr lang="fi-FI" sz="1600" dirty="0"/>
              <a:t>Virve Hokkanen</a:t>
            </a:r>
          </a:p>
          <a:p>
            <a:r>
              <a:rPr lang="fi-FI" sz="1600" dirty="0"/>
              <a:t>Iina Heikkilä</a:t>
            </a:r>
          </a:p>
        </p:txBody>
      </p:sp>
      <p:sp>
        <p:nvSpPr>
          <p:cNvPr id="11" name="Tekstiruutu 10">
            <a:extLst>
              <a:ext uri="{FF2B5EF4-FFF2-40B4-BE49-F238E27FC236}">
                <a16:creationId xmlns:a16="http://schemas.microsoft.com/office/drawing/2014/main" id="{38B35938-9731-4CCD-BDBC-2D5260E713D6}"/>
              </a:ext>
            </a:extLst>
          </p:cNvPr>
          <p:cNvSpPr txBox="1"/>
          <p:nvPr/>
        </p:nvSpPr>
        <p:spPr>
          <a:xfrm>
            <a:off x="2279576" y="2934337"/>
            <a:ext cx="1997663" cy="1077218"/>
          </a:xfrm>
          <a:prstGeom prst="rect">
            <a:avLst/>
          </a:prstGeom>
          <a:noFill/>
        </p:spPr>
        <p:txBody>
          <a:bodyPr wrap="none" rtlCol="0">
            <a:spAutoFit/>
          </a:bodyPr>
          <a:lstStyle/>
          <a:p>
            <a:r>
              <a:rPr lang="fi-FI" sz="1600" dirty="0"/>
              <a:t>Anni Antila</a:t>
            </a:r>
          </a:p>
          <a:p>
            <a:r>
              <a:rPr lang="fi-FI" sz="1600" dirty="0">
                <a:solidFill>
                  <a:srgbClr val="000000"/>
                </a:solidFill>
              </a:rPr>
              <a:t>Markku Pyykkölä</a:t>
            </a:r>
          </a:p>
          <a:p>
            <a:r>
              <a:rPr lang="fi-FI" sz="1600" dirty="0">
                <a:solidFill>
                  <a:srgbClr val="000000"/>
                </a:solidFill>
              </a:rPr>
              <a:t>Kimmo Haapasalo</a:t>
            </a:r>
          </a:p>
          <a:p>
            <a:r>
              <a:rPr lang="fi-FI" sz="1600" dirty="0"/>
              <a:t>Sami Miettinen</a:t>
            </a:r>
          </a:p>
        </p:txBody>
      </p:sp>
      <p:pic>
        <p:nvPicPr>
          <p:cNvPr id="13" name="Kuva 12">
            <a:extLst>
              <a:ext uri="{FF2B5EF4-FFF2-40B4-BE49-F238E27FC236}">
                <a16:creationId xmlns:a16="http://schemas.microsoft.com/office/drawing/2014/main" id="{14D09E6B-21DF-4605-8A39-6F916D583A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399" y="2060848"/>
            <a:ext cx="1250798" cy="416933"/>
          </a:xfrm>
          <a:prstGeom prst="rect">
            <a:avLst/>
          </a:prstGeom>
        </p:spPr>
      </p:pic>
      <p:sp>
        <p:nvSpPr>
          <p:cNvPr id="14" name="Tekstiruutu 13">
            <a:extLst>
              <a:ext uri="{FF2B5EF4-FFF2-40B4-BE49-F238E27FC236}">
                <a16:creationId xmlns:a16="http://schemas.microsoft.com/office/drawing/2014/main" id="{6A94373C-5455-457D-B82E-6E78A77E8CDE}"/>
              </a:ext>
            </a:extLst>
          </p:cNvPr>
          <p:cNvSpPr txBox="1"/>
          <p:nvPr/>
        </p:nvSpPr>
        <p:spPr>
          <a:xfrm>
            <a:off x="2279576" y="1628800"/>
            <a:ext cx="1733167" cy="1077218"/>
          </a:xfrm>
          <a:prstGeom prst="rect">
            <a:avLst/>
          </a:prstGeom>
          <a:noFill/>
        </p:spPr>
        <p:txBody>
          <a:bodyPr wrap="none" rtlCol="0">
            <a:spAutoFit/>
          </a:bodyPr>
          <a:lstStyle/>
          <a:p>
            <a:r>
              <a:rPr lang="fi-FI" sz="1600" dirty="0"/>
              <a:t>Jarkko Majava</a:t>
            </a:r>
          </a:p>
          <a:p>
            <a:r>
              <a:rPr lang="fi-FI" sz="1600" dirty="0">
                <a:solidFill>
                  <a:srgbClr val="000000"/>
                </a:solidFill>
              </a:rPr>
              <a:t>Sini Sallinen</a:t>
            </a:r>
          </a:p>
          <a:p>
            <a:r>
              <a:rPr lang="fi-FI" sz="1600" dirty="0">
                <a:solidFill>
                  <a:srgbClr val="000000"/>
                </a:solidFill>
              </a:rPr>
              <a:t>Riina Rinta-aho</a:t>
            </a:r>
          </a:p>
          <a:p>
            <a:r>
              <a:rPr lang="fi-FI" sz="1600" dirty="0"/>
              <a:t>Ville Nieminen</a:t>
            </a:r>
          </a:p>
        </p:txBody>
      </p:sp>
      <p:sp>
        <p:nvSpPr>
          <p:cNvPr id="15" name="Suorakulmio 14">
            <a:extLst>
              <a:ext uri="{FF2B5EF4-FFF2-40B4-BE49-F238E27FC236}">
                <a16:creationId xmlns:a16="http://schemas.microsoft.com/office/drawing/2014/main" id="{88C12B58-6C30-46AD-B1D8-F9703082B213}"/>
              </a:ext>
            </a:extLst>
          </p:cNvPr>
          <p:cNvSpPr/>
          <p:nvPr/>
        </p:nvSpPr>
        <p:spPr>
          <a:xfrm>
            <a:off x="6888088" y="2718893"/>
            <a:ext cx="3240360" cy="1754326"/>
          </a:xfrm>
          <a:prstGeom prst="rect">
            <a:avLst/>
          </a:prstGeom>
        </p:spPr>
        <p:txBody>
          <a:bodyPr wrap="square">
            <a:spAutoFit/>
          </a:bodyPr>
          <a:lstStyle/>
          <a:p>
            <a:r>
              <a:rPr lang="fi-FI" dirty="0"/>
              <a:t>@</a:t>
            </a:r>
            <a:r>
              <a:rPr lang="fi-FI" dirty="0" err="1"/>
              <a:t>KL_uso</a:t>
            </a:r>
            <a:r>
              <a:rPr lang="fi-FI" dirty="0"/>
              <a:t> </a:t>
            </a:r>
          </a:p>
          <a:p>
            <a:r>
              <a:rPr lang="fi-FI" dirty="0"/>
              <a:t>@</a:t>
            </a:r>
            <a:r>
              <a:rPr lang="fi-FI" dirty="0" err="1"/>
              <a:t>FCG_Group</a:t>
            </a:r>
            <a:endParaRPr lang="fi-FI" dirty="0"/>
          </a:p>
          <a:p>
            <a:r>
              <a:rPr lang="fi-FI" dirty="0"/>
              <a:t>@</a:t>
            </a:r>
            <a:r>
              <a:rPr lang="fi-FI" dirty="0" err="1"/>
              <a:t>kestavakaupunki</a:t>
            </a:r>
            <a:r>
              <a:rPr lang="fi-FI" dirty="0"/>
              <a:t> </a:t>
            </a:r>
          </a:p>
          <a:p>
            <a:endParaRPr lang="fi-FI" dirty="0"/>
          </a:p>
          <a:p>
            <a:r>
              <a:rPr lang="fi-FI" dirty="0"/>
              <a:t>#</a:t>
            </a:r>
            <a:r>
              <a:rPr lang="fi-FI" dirty="0" err="1"/>
              <a:t>USOkunnat</a:t>
            </a:r>
            <a:r>
              <a:rPr lang="fi-FI" dirty="0"/>
              <a:t> </a:t>
            </a:r>
          </a:p>
          <a:p>
            <a:r>
              <a:rPr lang="fi-FI" dirty="0"/>
              <a:t>#kestäväkaupunki </a:t>
            </a:r>
          </a:p>
        </p:txBody>
      </p:sp>
    </p:spTree>
    <p:extLst>
      <p:ext uri="{BB962C8B-B14F-4D97-AF65-F5344CB8AC3E}">
        <p14:creationId xmlns:p14="http://schemas.microsoft.com/office/powerpoint/2010/main" val="20642800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E4453E-9BF0-4F21-95A0-468CBD2B7C14}"/>
              </a:ext>
            </a:extLst>
          </p:cNvPr>
          <p:cNvSpPr>
            <a:spLocks noGrp="1"/>
          </p:cNvSpPr>
          <p:nvPr>
            <p:ph type="ctrTitle"/>
          </p:nvPr>
        </p:nvSpPr>
        <p:spPr/>
        <p:txBody>
          <a:bodyPr/>
          <a:lstStyle/>
          <a:p>
            <a:r>
              <a:rPr lang="fi-FI" sz="2800" dirty="0"/>
              <a:t>Kestävä kunta turvaa nykyisille ja tuleville sukupolville hyvän elämän mahdollisuudet tasavertaisesti samalla kun ottaa huomioon luonnon kantokyvyn ja planetaariset rajat. </a:t>
            </a:r>
            <a:br>
              <a:rPr lang="fi-FI" sz="2800" dirty="0"/>
            </a:br>
            <a:br>
              <a:rPr lang="fi-FI" sz="2800" dirty="0"/>
            </a:br>
            <a:r>
              <a:rPr lang="fi-FI" sz="2800" dirty="0"/>
              <a:t>Kestävä kunta hyödyntää teknologiaa ja uudistaa palvelurakenteitaan. </a:t>
            </a:r>
            <a:br>
              <a:rPr lang="fi-FI" sz="2800" dirty="0"/>
            </a:br>
            <a:br>
              <a:rPr lang="fi-FI" sz="2800" dirty="0"/>
            </a:br>
            <a:r>
              <a:rPr lang="fi-FI" sz="2800" dirty="0"/>
              <a:t>Ihminen, ympäristö, talous ja teknologia otetaan tasavertaisesti huomioon kaikessa kunnan suunnittelussa, budjetoinnissa, päätöksenteossa ja toiminnassa. </a:t>
            </a:r>
          </a:p>
        </p:txBody>
      </p:sp>
      <p:sp>
        <p:nvSpPr>
          <p:cNvPr id="4" name="Dian numeron paikkamerkki 3">
            <a:extLst>
              <a:ext uri="{FF2B5EF4-FFF2-40B4-BE49-F238E27FC236}">
                <a16:creationId xmlns:a16="http://schemas.microsoft.com/office/drawing/2014/main" id="{5814A137-63F5-4A80-B13F-5F433FF4F5A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a:ln>
                <a:noFill/>
              </a:ln>
              <a:noFill/>
              <a:effectLst/>
              <a:uLnTx/>
              <a:uFillTx/>
              <a:latin typeface="Work Sans"/>
              <a:ea typeface="+mn-ea"/>
              <a:cs typeface="+mn-cs"/>
            </a:endParaRPr>
          </a:p>
        </p:txBody>
      </p:sp>
    </p:spTree>
    <p:extLst>
      <p:ext uri="{BB962C8B-B14F-4D97-AF65-F5344CB8AC3E}">
        <p14:creationId xmlns:p14="http://schemas.microsoft.com/office/powerpoint/2010/main" val="21047478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754" y="465067"/>
            <a:ext cx="8496884" cy="5420187"/>
          </a:xfrm>
        </p:spPr>
      </p:pic>
      <p:sp>
        <p:nvSpPr>
          <p:cNvPr id="4" name="Dian numeron paikkamerkki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Pts val="1200"/>
              <a:buFont typeface="Arial"/>
              <a:buNone/>
              <a:tabLst/>
              <a:defRPr/>
            </a:pPr>
            <a:fld id="{9CD8D479-8942-46E8-A226-A4E01F7A105C}" type="slidenum">
              <a:rPr kumimoji="0" lang="fi-FI" sz="1600" b="0" i="0" u="none" strike="noStrike" kern="0" cap="none" spc="0" normalizeH="0" baseline="0" noProof="0">
                <a:ln>
                  <a:noFill/>
                </a:ln>
                <a:solidFill>
                  <a:srgbClr val="A5A5A5"/>
                </a:solidFill>
                <a:effectLst/>
                <a:uLnTx/>
                <a:uFillTx/>
                <a:latin typeface="Calibri"/>
                <a:cs typeface="Calibri"/>
                <a:sym typeface="Calibri"/>
              </a:rPr>
              <a:pPr marL="0" marR="0" lvl="0" indent="0" algn="r" defTabSz="1219170" rtl="0" eaLnBrk="1" fontAlgn="auto" latinLnBrk="0" hangingPunct="1">
                <a:lnSpc>
                  <a:spcPct val="100000"/>
                </a:lnSpc>
                <a:spcBef>
                  <a:spcPts val="0"/>
                </a:spcBef>
                <a:spcAft>
                  <a:spcPts val="0"/>
                </a:spcAft>
                <a:buClr>
                  <a:srgbClr val="000000"/>
                </a:buClr>
                <a:buSzPts val="1200"/>
                <a:buFont typeface="Arial"/>
                <a:buNone/>
                <a:tabLst/>
                <a:defRPr/>
              </a:pPr>
              <a:t>8</a:t>
            </a:fld>
            <a:endParaRPr kumimoji="0" lang="fi-FI" sz="1600" b="0" i="0" u="none" strike="noStrike" kern="0" cap="none" spc="0" normalizeH="0" baseline="0" noProof="0" dirty="0">
              <a:ln>
                <a:noFill/>
              </a:ln>
              <a:solidFill>
                <a:srgbClr val="A5A5A5"/>
              </a:solidFill>
              <a:effectLst/>
              <a:uLnTx/>
              <a:uFillTx/>
              <a:latin typeface="Calibri"/>
              <a:cs typeface="Calibri"/>
              <a:sym typeface="Calibri"/>
            </a:endParaRPr>
          </a:p>
        </p:txBody>
      </p:sp>
      <p:sp>
        <p:nvSpPr>
          <p:cNvPr id="5" name="Päivämäärän paikkamerkki 4"/>
          <p:cNvSpPr>
            <a:spLocks noGrp="1"/>
          </p:cNvSpPr>
          <p:nvPr>
            <p:ph type="dt" sz="half" idx="10"/>
          </p:nvPr>
        </p:nvSpPr>
        <p:spPr>
          <a:xfrm>
            <a:off x="604537" y="8839200"/>
            <a:ext cx="1334216" cy="304800"/>
          </a:xfrm>
          <a:prstGeom prst="rect">
            <a:avLst/>
          </a:prstGeom>
        </p:spPr>
        <p:txBody>
          <a:bodyPr vert="horz" lIns="121920" tIns="60960" rIns="121920" bIns="60960" rtlCol="0" anchor="ctr"/>
          <a:lstStyle>
            <a:defPPr rtl="0">
              <a:defRPr lang="fi-fi"/>
            </a:defPPr>
            <a:lvl1pPr marL="0" algn="r" defTabSz="1219170" rtl="0" eaLnBrk="1" latinLnBrk="0" hangingPunct="1">
              <a:defRPr sz="1467" kern="1200">
                <a:solidFill>
                  <a:schemeClr val="accent1">
                    <a:lumMod val="50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7359EBD5-C1BC-4DD6-B91D-22C70D6B67B1}" type="datetime1">
              <a:rPr kumimoji="0" lang="fi-FI" sz="1467" b="0" i="0" u="none" strike="noStrike" kern="1200" cap="none" spc="0" normalizeH="0" baseline="0" noProof="0">
                <a:ln>
                  <a:noFill/>
                </a:ln>
                <a:solidFill>
                  <a:srgbClr val="4F81BD">
                    <a:lumMod val="50000"/>
                  </a:srgbClr>
                </a:solidFill>
                <a:effectLst/>
                <a:uLnTx/>
                <a:uFillTx/>
                <a:latin typeface="Arial"/>
                <a:ea typeface="+mn-ea"/>
                <a:cs typeface="+mn-cs"/>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23.3.2021</a:t>
            </a:fld>
            <a:endParaRPr kumimoji="0" lang="fi-FI" sz="1467" b="0" i="0" u="none" strike="noStrike" kern="1200" cap="none" spc="0" normalizeH="0" baseline="0" noProof="0" dirty="0">
              <a:ln>
                <a:noFill/>
              </a:ln>
              <a:solidFill>
                <a:srgbClr val="4F81BD">
                  <a:lumMod val="50000"/>
                </a:srgbClr>
              </a:solidFill>
              <a:effectLst/>
              <a:uLnTx/>
              <a:uFillTx/>
              <a:latin typeface="Arial"/>
              <a:ea typeface="+mn-ea"/>
              <a:cs typeface="+mn-cs"/>
              <a:sym typeface="Arial"/>
            </a:endParaRPr>
          </a:p>
        </p:txBody>
      </p:sp>
      <p:sp>
        <p:nvSpPr>
          <p:cNvPr id="6" name="Alatunnisteen paikkamerkki 5"/>
          <p:cNvSpPr>
            <a:spLocks noGrp="1"/>
          </p:cNvSpPr>
          <p:nvPr>
            <p:ph type="ftr" sz="quarter" idx="11"/>
          </p:nvPr>
        </p:nvSpPr>
        <p:spPr>
          <a:xfrm>
            <a:off x="2183622" y="8839200"/>
            <a:ext cx="12192345" cy="304800"/>
          </a:xfrm>
          <a:prstGeom prst="rect">
            <a:avLst/>
          </a:prstGeom>
        </p:spPr>
        <p:txBody>
          <a:bodyPr vert="horz" lIns="121920" tIns="60960" rIns="121920" bIns="60960" rtlCol="0" anchor="ctr"/>
          <a:lstStyle>
            <a:defPPr rtl="0">
              <a:defRPr lang="fi-fi"/>
            </a:defPPr>
            <a:lvl1pPr marL="0" algn="l" defTabSz="1219170" rtl="0" eaLnBrk="1" latinLnBrk="0" hangingPunct="1">
              <a:defRPr sz="1467" kern="1200">
                <a:solidFill>
                  <a:schemeClr val="accent1">
                    <a:lumMod val="50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i-FI" sz="1467" b="0" i="0" u="none" strike="noStrike" kern="1200" cap="none" spc="0" normalizeH="0" baseline="0" noProof="0">
                <a:ln>
                  <a:noFill/>
                </a:ln>
                <a:solidFill>
                  <a:srgbClr val="4F81BD">
                    <a:lumMod val="50000"/>
                  </a:srgbClr>
                </a:solidFill>
                <a:effectLst/>
                <a:uLnTx/>
                <a:uFillTx/>
                <a:latin typeface="Arial"/>
                <a:ea typeface="+mn-ea"/>
                <a:cs typeface="+mn-cs"/>
                <a:sym typeface="Arial"/>
              </a:rPr>
              <a:t>Lisää alatunniste</a:t>
            </a:r>
            <a:endParaRPr kumimoji="0" lang="fi-FI" sz="1467" b="0" i="0" u="none" strike="noStrike" kern="1200" cap="none" spc="0" normalizeH="0" baseline="0" noProof="0" dirty="0">
              <a:ln>
                <a:noFill/>
              </a:ln>
              <a:solidFill>
                <a:srgbClr val="4F81BD">
                  <a:lumMod val="50000"/>
                </a:srgbClr>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B8085313-FBCF-40FD-A08A-8839271050F0}"/>
              </a:ext>
            </a:extLst>
          </p:cNvPr>
          <p:cNvSpPr txBox="1"/>
          <p:nvPr/>
        </p:nvSpPr>
        <p:spPr>
          <a:xfrm>
            <a:off x="2466975" y="6019801"/>
            <a:ext cx="7620000" cy="37965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i-FI" sz="1867" b="0" i="0" u="none" strike="noStrike" kern="0" cap="none" spc="0" normalizeH="0" baseline="0" noProof="0" dirty="0" err="1">
                <a:ln>
                  <a:noFill/>
                </a:ln>
                <a:solidFill>
                  <a:srgbClr val="000000"/>
                </a:solidFill>
                <a:effectLst/>
                <a:uLnTx/>
                <a:uFillTx/>
                <a:latin typeface="Arial"/>
                <a:ea typeface="+mn-ea"/>
                <a:cs typeface="Arial"/>
                <a:sym typeface="Arial"/>
                <a:hlinkClick r:id="rId3"/>
              </a:rPr>
              <a:t>Policy</a:t>
            </a:r>
            <a:r>
              <a:rPr kumimoji="0" lang="fi-FI" sz="1867" b="0" i="0" u="none" strike="noStrike" kern="0" cap="none" spc="0" normalizeH="0" baseline="0" noProof="0" dirty="0">
                <a:ln>
                  <a:noFill/>
                </a:ln>
                <a:solidFill>
                  <a:srgbClr val="000000"/>
                </a:solidFill>
                <a:effectLst/>
                <a:uLnTx/>
                <a:uFillTx/>
                <a:latin typeface="Arial"/>
                <a:ea typeface="+mn-ea"/>
                <a:cs typeface="Arial"/>
                <a:sym typeface="Arial"/>
                <a:hlinkClick r:id="rId3"/>
              </a:rPr>
              <a:t> </a:t>
            </a:r>
            <a:r>
              <a:rPr kumimoji="0" lang="fi-FI" sz="1867" b="0" i="0" u="none" strike="noStrike" kern="0" cap="none" spc="0" normalizeH="0" baseline="0" noProof="0" dirty="0" err="1">
                <a:ln>
                  <a:noFill/>
                </a:ln>
                <a:solidFill>
                  <a:srgbClr val="000000"/>
                </a:solidFill>
                <a:effectLst/>
                <a:uLnTx/>
                <a:uFillTx/>
                <a:latin typeface="Arial"/>
                <a:ea typeface="+mn-ea"/>
                <a:cs typeface="Arial"/>
                <a:sym typeface="Arial"/>
                <a:hlinkClick r:id="rId3"/>
              </a:rPr>
              <a:t>brief</a:t>
            </a:r>
            <a:r>
              <a:rPr kumimoji="0" lang="fi-FI" sz="1867" b="0" i="0" u="none" strike="noStrike" kern="0" cap="none" spc="0" normalizeH="0" baseline="0" noProof="0" dirty="0">
                <a:ln>
                  <a:noFill/>
                </a:ln>
                <a:solidFill>
                  <a:srgbClr val="000000"/>
                </a:solidFill>
                <a:effectLst/>
                <a:uLnTx/>
                <a:uFillTx/>
                <a:latin typeface="Arial"/>
                <a:ea typeface="+mn-ea"/>
                <a:cs typeface="Arial"/>
                <a:sym typeface="Arial"/>
                <a:hlinkClick r:id="rId3"/>
              </a:rPr>
              <a:t>: Maapallolle mahtuva tulevaisuus. SYKE &amp; Sitra, 2018</a:t>
            </a:r>
            <a:endParaRPr kumimoji="0" lang="fi-FI"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20016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2" y="350832"/>
            <a:ext cx="10658475" cy="1008113"/>
          </a:xfrm>
        </p:spPr>
        <p:txBody>
          <a:bodyPr anchor="t">
            <a:normAutofit fontScale="90000"/>
          </a:bodyPr>
          <a:lstStyle/>
          <a:p>
            <a:r>
              <a:rPr lang="fi-FI" dirty="0"/>
              <a:t>Kuntien toiminta liittyy kaikkiin kestävän kehityksen tavoitteisiin</a:t>
            </a:r>
          </a:p>
        </p:txBody>
      </p:sp>
      <p:sp>
        <p:nvSpPr>
          <p:cNvPr id="3" name="Content Placeholder 2"/>
          <p:cNvSpPr>
            <a:spLocks noGrp="1"/>
          </p:cNvSpPr>
          <p:nvPr>
            <p:ph sz="half" idx="1"/>
          </p:nvPr>
        </p:nvSpPr>
        <p:spPr>
          <a:xfrm>
            <a:off x="695400" y="1556792"/>
            <a:ext cx="5113337" cy="4536504"/>
          </a:xfrm>
        </p:spPr>
        <p:txBody>
          <a:bodyPr anchor="t">
            <a:normAutofit lnSpcReduction="10000"/>
          </a:bodyPr>
          <a:lstStyle/>
          <a:p>
            <a:pPr marL="0" indent="0">
              <a:lnSpc>
                <a:spcPct val="90000"/>
              </a:lnSpc>
              <a:buNone/>
            </a:pPr>
            <a:endParaRPr lang="fi-FI" dirty="0"/>
          </a:p>
          <a:p>
            <a:pPr lvl="0">
              <a:buClr>
                <a:srgbClr val="923468"/>
              </a:buClr>
            </a:pPr>
            <a:r>
              <a:rPr lang="fi-FI" sz="1800" dirty="0">
                <a:solidFill>
                  <a:srgbClr val="000000"/>
                </a:solidFill>
              </a:rPr>
              <a:t>Suomen kunnat toteuttavat 2/3 YK:n Agenda2030 SDG-tavoitteiden </a:t>
            </a:r>
            <a:r>
              <a:rPr lang="fi-FI" sz="1800" dirty="0" err="1">
                <a:solidFill>
                  <a:srgbClr val="000000"/>
                </a:solidFill>
              </a:rPr>
              <a:t>SDG-tavoitteiden</a:t>
            </a:r>
            <a:r>
              <a:rPr lang="fi-FI" sz="1800" dirty="0">
                <a:solidFill>
                  <a:srgbClr val="000000"/>
                </a:solidFill>
              </a:rPr>
              <a:t> (</a:t>
            </a:r>
            <a:r>
              <a:rPr lang="sv-FI" sz="1800" dirty="0" err="1"/>
              <a:t>Sustainable</a:t>
            </a:r>
            <a:r>
              <a:rPr lang="sv-FI" sz="1800" dirty="0"/>
              <a:t> </a:t>
            </a:r>
            <a:r>
              <a:rPr lang="sv-FI" sz="1800" dirty="0" err="1"/>
              <a:t>Development</a:t>
            </a:r>
            <a:r>
              <a:rPr lang="sv-FI" sz="1800" dirty="0"/>
              <a:t> </a:t>
            </a:r>
            <a:r>
              <a:rPr lang="sv-FI" sz="1800" dirty="0" err="1"/>
              <a:t>Goals</a:t>
            </a:r>
            <a:r>
              <a:rPr lang="sv-FI" sz="1800" dirty="0"/>
              <a:t>) </a:t>
            </a:r>
            <a:r>
              <a:rPr lang="fi-FI" sz="1800" dirty="0">
                <a:solidFill>
                  <a:srgbClr val="000000"/>
                </a:solidFill>
              </a:rPr>
              <a:t>toimeenpanosta</a:t>
            </a:r>
          </a:p>
          <a:p>
            <a:pPr lvl="1">
              <a:buClr>
                <a:srgbClr val="923468"/>
              </a:buClr>
            </a:pPr>
            <a:r>
              <a:rPr lang="fi-FI" sz="1600" dirty="0">
                <a:solidFill>
                  <a:srgbClr val="000000"/>
                </a:solidFill>
              </a:rPr>
              <a:t>Lakisääteiset tehtävät, vapaaehtoiset tehtävät, kehittämistoimenpiteet, innovaatiot, hankinnat, projektit, ohjelmat </a:t>
            </a:r>
          </a:p>
          <a:p>
            <a:pPr marL="444500" lvl="1" indent="0">
              <a:buClr>
                <a:srgbClr val="923468"/>
              </a:buClr>
              <a:buNone/>
            </a:pPr>
            <a:endParaRPr lang="fi-FI" dirty="0"/>
          </a:p>
          <a:p>
            <a:r>
              <a:rPr lang="fi-FI" dirty="0"/>
              <a:t>Suomi ei selviä näistä tavoitteista ilman paikallistason vahvaa panosta</a:t>
            </a:r>
          </a:p>
          <a:p>
            <a:pPr marL="0" indent="0">
              <a:lnSpc>
                <a:spcPct val="90000"/>
              </a:lnSpc>
              <a:buNone/>
            </a:pPr>
            <a:endParaRPr lang="fi-FI" dirty="0"/>
          </a:p>
          <a:p>
            <a:pPr>
              <a:lnSpc>
                <a:spcPct val="90000"/>
              </a:lnSpc>
            </a:pPr>
            <a:r>
              <a:rPr lang="fi-FI" dirty="0"/>
              <a:t>Kuntavaalit 2021 ja seuraava valtuustokausi kriittisiä Suomen Agenda 2030 -tavoitteiden saavuttamisen kannalta</a:t>
            </a:r>
          </a:p>
          <a:p>
            <a:pPr>
              <a:lnSpc>
                <a:spcPct val="90000"/>
              </a:lnSpc>
            </a:pPr>
            <a:endParaRPr lang="fi-FI" dirty="0"/>
          </a:p>
          <a:p>
            <a:pPr marL="0" indent="0">
              <a:lnSpc>
                <a:spcPct val="90000"/>
              </a:lnSpc>
              <a:buNone/>
            </a:pPr>
            <a:endParaRPr lang="fi-FI" dirty="0"/>
          </a:p>
          <a:p>
            <a:pPr marL="0" indent="0">
              <a:lnSpc>
                <a:spcPct val="90000"/>
              </a:lnSpc>
              <a:buNone/>
            </a:pPr>
            <a:endParaRPr lang="fi-FI" sz="1900" dirty="0"/>
          </a:p>
        </p:txBody>
      </p:sp>
      <p:pic>
        <p:nvPicPr>
          <p:cNvPr id="4" name="Kuva 3">
            <a:extLst>
              <a:ext uri="{FF2B5EF4-FFF2-40B4-BE49-F238E27FC236}">
                <a16:creationId xmlns:a16="http://schemas.microsoft.com/office/drawing/2014/main" id="{BC11C1D3-1365-475F-94A8-2675E36918B2}"/>
              </a:ext>
            </a:extLst>
          </p:cNvPr>
          <p:cNvPicPr>
            <a:picLocks noChangeAspect="1"/>
          </p:cNvPicPr>
          <p:nvPr/>
        </p:nvPicPr>
        <p:blipFill>
          <a:blip r:embed="rId2"/>
          <a:stretch>
            <a:fillRect/>
          </a:stretch>
        </p:blipFill>
        <p:spPr>
          <a:xfrm>
            <a:off x="6311900" y="2631761"/>
            <a:ext cx="5113338" cy="2531103"/>
          </a:xfrm>
          <a:prstGeom prst="rect">
            <a:avLst/>
          </a:prstGeom>
          <a:noFill/>
        </p:spPr>
      </p:pic>
      <p:sp>
        <p:nvSpPr>
          <p:cNvPr id="7" name="Slide Number Placeholder 6"/>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Tree>
    <p:extLst>
      <p:ext uri="{BB962C8B-B14F-4D97-AF65-F5344CB8AC3E}">
        <p14:creationId xmlns:p14="http://schemas.microsoft.com/office/powerpoint/2010/main" val="259783006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theme/theme1.xml><?xml version="1.0" encoding="utf-8"?>
<a:theme xmlns:a="http://schemas.openxmlformats.org/drawingml/2006/main" name="Kuntaliitto">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malli_embed.potx" id="{91FB2515-5E8B-44C4-A688-BA8A75B81799}" vid="{C0D67778-91AD-4F46-A7C8-A38C3F5FFA35}"/>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B65B0926CE8349B4F2AEEDA5F13269" ma:contentTypeVersion="13" ma:contentTypeDescription="Create a new document." ma:contentTypeScope="" ma:versionID="cdd57be23246fa8507b6cf413e83bcf0">
  <xsd:schema xmlns:xsd="http://www.w3.org/2001/XMLSchema" xmlns:xs="http://www.w3.org/2001/XMLSchema" xmlns:p="http://schemas.microsoft.com/office/2006/metadata/properties" xmlns:ns3="8febfa75-f0ab-4c9f-b600-b9b4bce92e74" xmlns:ns4="934ed77c-edec-48b6-8cf5-ede5ebd3d1f1" targetNamespace="http://schemas.microsoft.com/office/2006/metadata/properties" ma:root="true" ma:fieldsID="eac77909bf353a306cd60db78cd2c16c" ns3:_="" ns4:_="">
    <xsd:import namespace="8febfa75-f0ab-4c9f-b600-b9b4bce92e74"/>
    <xsd:import namespace="934ed77c-edec-48b6-8cf5-ede5ebd3d1f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bfa75-f0ab-4c9f-b600-b9b4bce92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4ed77c-edec-48b6-8cf5-ede5ebd3d1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0E2C91-CB43-420A-AAF7-299121CCD4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28CB23-DE40-4DCC-968C-CC704B2A3728}">
  <ds:schemaRefs>
    <ds:schemaRef ds:uri="http://schemas.microsoft.com/sharepoint/v3/contenttype/forms"/>
  </ds:schemaRefs>
</ds:datastoreItem>
</file>

<file path=customXml/itemProps3.xml><?xml version="1.0" encoding="utf-8"?>
<ds:datastoreItem xmlns:ds="http://schemas.openxmlformats.org/officeDocument/2006/customXml" ds:itemID="{7CE86067-30A8-4910-8448-6A39EE7A8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bfa75-f0ab-4c9f-b600-b9b4bce92e74"/>
    <ds:schemaRef ds:uri="934ed77c-edec-48b6-8cf5-ede5ebd3d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11712</TotalTime>
  <Words>1122</Words>
  <Application>Microsoft Office PowerPoint</Application>
  <PresentationFormat>Laajakuva</PresentationFormat>
  <Paragraphs>188</Paragraphs>
  <Slides>18</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18</vt:i4>
      </vt:variant>
    </vt:vector>
  </HeadingPairs>
  <TitlesOfParts>
    <vt:vector size="27" baseType="lpstr">
      <vt:lpstr>Work Sans Medium</vt:lpstr>
      <vt:lpstr>Calibri</vt:lpstr>
      <vt:lpstr>Work Sans ExtraBold</vt:lpstr>
      <vt:lpstr>Arial</vt:lpstr>
      <vt:lpstr>Wingdings</vt:lpstr>
      <vt:lpstr>Work Sans</vt:lpstr>
      <vt:lpstr>WorkSans-Regular</vt:lpstr>
      <vt:lpstr>Work Sans SemiBold</vt:lpstr>
      <vt:lpstr>Kuntaliitto</vt:lpstr>
      <vt:lpstr>USO 6 – Kestävä kuntajohtaminen -verkosto</vt:lpstr>
      <vt:lpstr>Ohjelma</vt:lpstr>
      <vt:lpstr>PowerPoint-esitys</vt:lpstr>
      <vt:lpstr>Kestävällä kuntajohtamisella kohti  edelläkävijyyttä </vt:lpstr>
      <vt:lpstr>Verkostokunnat </vt:lpstr>
      <vt:lpstr>PowerPoint-esitys</vt:lpstr>
      <vt:lpstr>Kestävä kunta turvaa nykyisille ja tuleville sukupolville hyvän elämän mahdollisuudet tasavertaisesti samalla kun ottaa huomioon luonnon kantokyvyn ja planetaariset rajat.   Kestävä kunta hyödyntää teknologiaa ja uudistaa palvelurakenteitaan.   Ihminen, ympäristö, talous ja teknologia otetaan tasavertaisesti huomioon kaikessa kunnan suunnittelussa, budjetoinnissa, päätöksenteossa ja toiminnassa. </vt:lpstr>
      <vt:lpstr>PowerPoint-esitys</vt:lpstr>
      <vt:lpstr>Kuntien toiminta liittyy kaikkiin kestävän kehityksen tavoitteisiin</vt:lpstr>
      <vt:lpstr>PowerPoint-esitys</vt:lpstr>
      <vt:lpstr>Minkälaisia haasteita kestävän kehityksen strateginen johtaminen tuo kunnille? </vt:lpstr>
      <vt:lpstr>Kuntajohtamisen kehittämiseen liittyviä kysymyksiä</vt:lpstr>
      <vt:lpstr>Verkoston yhteiset tilaisuudet  vuonna 2021</vt:lpstr>
      <vt:lpstr>Teemaseminaarien aiheet (osallistujina kuntien luottamushenkilöitä ja viranhaltijoita)  </vt:lpstr>
      <vt:lpstr>PowerPoint-esitys</vt:lpstr>
      <vt:lpstr>Kuntakohtainen kehittäminen</vt:lpstr>
      <vt:lpstr>PowerPoint-esitys</vt:lpstr>
      <vt:lpstr>PowerPoint-esitys</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Verkoston tilaisuudet vuonna 2021</dc:title>
  <dc:creator>Majava Jarkko</dc:creator>
  <cp:lastModifiedBy>Majava Jarkko</cp:lastModifiedBy>
  <cp:revision>7</cp:revision>
  <dcterms:created xsi:type="dcterms:W3CDTF">2020-12-03T11:50:04Z</dcterms:created>
  <dcterms:modified xsi:type="dcterms:W3CDTF">2021-03-23T14:01:09Z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0x010100F1B65B0926CE8349B4F2AEEDA5F13269</vt:lpwstr>
  </property>
</Properties>
</file>