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embeddedFontLst>
    <p:embeddedFont>
      <p:font typeface="Work Sans" panose="00000500000000000000" pitchFamily="2" charset="0"/>
      <p:regular r:id="rId16"/>
      <p:bold r:id="rId17"/>
      <p:italic r:id="rId18"/>
      <p:boldItalic r:id="rId19"/>
    </p:embeddedFont>
    <p:embeddedFont>
      <p:font typeface="Work Sans ExtraBold" panose="00000900000000000000" pitchFamily="2" charset="0"/>
      <p:bold r:id="rId20"/>
      <p:boldItalic r:id="rId21"/>
    </p:embeddedFont>
    <p:embeddedFont>
      <p:font typeface="Work Sans SemiBold" panose="00000700000000000000" pitchFamily="2" charset="0"/>
      <p:bold r:id="rId22"/>
      <p:boldItalic r:id="rId23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468"/>
    <a:srgbClr val="FF3E60"/>
    <a:srgbClr val="DFDAD6"/>
    <a:srgbClr val="C4A5A5"/>
    <a:srgbClr val="FF6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17" autoAdjust="0"/>
  </p:normalViewPr>
  <p:slideViewPr>
    <p:cSldViewPr showGuides="1">
      <p:cViewPr varScale="1">
        <p:scale>
          <a:sx n="58" d="100"/>
          <a:sy n="58" d="100"/>
        </p:scale>
        <p:origin x="68" y="2320"/>
      </p:cViewPr>
      <p:guideLst>
        <p:guide orient="horz" pos="1253"/>
        <p:guide orient="horz" pos="527"/>
        <p:guide orient="horz" pos="3657"/>
        <p:guide pos="483"/>
        <p:guide pos="7197"/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8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3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mu-Pietilä Nina" userId="e1be509f-719d-4006-b366-287ea3b89c95" providerId="ADAL" clId="{9EA74C03-49C7-48D9-8F87-FE85B065D262}"/>
    <pc:docChg chg="modSld">
      <pc:chgData name="Palmu-Pietilä Nina" userId="e1be509f-719d-4006-b366-287ea3b89c95" providerId="ADAL" clId="{9EA74C03-49C7-48D9-8F87-FE85B065D262}" dt="2022-06-08T04:44:42.134" v="0" actId="1076"/>
      <pc:docMkLst>
        <pc:docMk/>
      </pc:docMkLst>
      <pc:sldChg chg="modSp mod">
        <pc:chgData name="Palmu-Pietilä Nina" userId="e1be509f-719d-4006-b366-287ea3b89c95" providerId="ADAL" clId="{9EA74C03-49C7-48D9-8F87-FE85B065D262}" dt="2022-06-08T04:44:42.134" v="0" actId="1076"/>
        <pc:sldMkLst>
          <pc:docMk/>
          <pc:sldMk cId="3786247940" sldId="260"/>
        </pc:sldMkLst>
        <pc:picChg chg="mod">
          <ac:chgData name="Palmu-Pietilä Nina" userId="e1be509f-719d-4006-b366-287ea3b89c95" providerId="ADAL" clId="{9EA74C03-49C7-48D9-8F87-FE85B065D262}" dt="2022-06-08T04:44:42.134" v="0" actId="1076"/>
          <ac:picMkLst>
            <pc:docMk/>
            <pc:sldMk cId="3786247940" sldId="260"/>
            <ac:picMk id="4" creationId="{2498631B-8FAB-4BD9-B959-BF111A715D0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8.6.2022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8.6.2022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hyperlink" Target="https://www.linkedin.com/company/association-of-finnish-local-and-regional-authorities-kuntaliitto-" TargetMode="External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s://twitter.com/kuntaliitto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hyperlink" Target="http://www.kuntaliitto.fi/kayttoehdot" TargetMode="External"/><Relationship Id="rId4" Type="http://schemas.openxmlformats.org/officeDocument/2006/relationships/hyperlink" Target="https://www.instagram.com/kuntaliitto/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hyperlink" Target="https://www.linkedin.com/company/association-of-finnish-local-and-regional-authorities-kuntaliitto-" TargetMode="External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s://twitter.com/kuntaliitto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hyperlink" Target="http://www.kuntaliitto.fi/kayttoehdot" TargetMode="External"/><Relationship Id="rId4" Type="http://schemas.openxmlformats.org/officeDocument/2006/relationships/hyperlink" Target="https://www.instagram.com/kuntaliitto/" TargetMode="Externa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924F02-DD88-4CB6-BB46-9AFDA1AB89C5}" type="datetime1">
              <a:rPr lang="fi-FI" noProof="0" smtClean="0"/>
              <a:t>8.6.2022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7F643966-4781-45AD-8A02-A30AC3EA462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E19-8C04-4D5C-9034-113E3A734C43}" type="datetime1">
              <a:rPr lang="fi-FI" smtClean="0"/>
              <a:t>8.6.2022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ABA-EB03-4EF8-AF74-2AF1845764A7}" type="datetime1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1758-D6AF-4773-9754-B70452D6788C}" type="datetime1">
              <a:rPr lang="fi-FI" smtClean="0"/>
              <a:t>8.6.2022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54A3-49B3-478C-AC83-629507BE13C2}" type="datetime1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03D-C024-448F-B337-EF507B974421}" type="datetime1">
              <a:rPr lang="fi-FI" smtClean="0"/>
              <a:t>8.6.2022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0DC-FFCE-4535-B859-D79D48AC3E58}" type="datetime1">
              <a:rPr lang="fi-FI" smtClean="0"/>
              <a:t>8.6.2022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88A9-004E-48C7-9249-D404E5931C69}" type="datetime1">
              <a:rPr lang="fi-FI" smtClean="0"/>
              <a:t>8.6.2022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29BB-45E0-4B12-BF7B-305F061B8F5D}" type="datetime1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00FB-5165-4E43-BD07-359AAF474A07}" type="datetime1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4620D6-9495-4E92-B929-18D859B25042}" type="datetime1">
              <a:rPr lang="fi-FI" noProof="0" smtClean="0"/>
              <a:t>8.6.2022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F5562F4-E9C8-4807-AA4A-09D88C06E1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11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183-CBD9-4C1E-811C-0CBAAE148081}" type="datetime1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D7-76B6-4C8F-9624-05012FBA0734}" type="datetime1">
              <a:rPr lang="fi-FI" smtClean="0"/>
              <a:t>8.6.2022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49E-E61E-4479-A0B6-656DFE812A10}" type="datetime1">
              <a:rPr lang="fi-FI" smtClean="0"/>
              <a:t>8.6.2022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59C7-B1FD-43B2-A1AF-1A902ACF93C5}" type="datetime1">
              <a:rPr lang="fi-FI" smtClean="0"/>
              <a:t>8.6.2022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366-A444-4167-BC0C-762BA82C7074}" type="datetime1">
              <a:rPr lang="fi-FI" smtClean="0"/>
              <a:t>8.6.2022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9C4F-D786-4567-B4CC-E870875C3588}" type="datetime1">
              <a:rPr lang="fi-FI" smtClean="0"/>
              <a:t>8.6.2022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EB26-41D6-4026-B61D-A3E7E670F1AC}" type="datetime1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 dirty="0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A49A-E0EE-4A76-AD38-8443CE185D7D}" type="datetime1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23740" y="2060810"/>
            <a:ext cx="1728000" cy="172824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40020" y="2060810"/>
            <a:ext cx="1728000" cy="1728240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3740" y="4005080"/>
            <a:ext cx="1728000" cy="1728240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240020" y="4005080"/>
            <a:ext cx="1728000" cy="172824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05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429575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"/>
          <p:cNvSpPr/>
          <p:nvPr userDrawn="1"/>
        </p:nvSpPr>
        <p:spPr>
          <a:xfrm flipH="1">
            <a:off x="616801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"/>
          <p:cNvSpPr/>
          <p:nvPr userDrawn="1"/>
        </p:nvSpPr>
        <p:spPr>
          <a:xfrm flipH="1" flipV="1">
            <a:off x="616801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"/>
          <p:cNvSpPr/>
          <p:nvPr userDrawn="1"/>
        </p:nvSpPr>
        <p:spPr>
          <a:xfrm flipV="1">
            <a:off x="429575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9599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CE6-2D7A-4E96-B01D-446E7A06509F}" type="datetime1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9599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16801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40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D2382-5F4D-45A2-B915-9F0497753B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7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FF6DC43-D734-4C64-A391-7AFEC5B082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67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401BFA9-F837-46D2-A1BF-DD532A48F2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677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69B8DBA-0EBA-4B4D-AFA2-00A95BCD71F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680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6BC24BB-84C6-440E-B034-41BD02337F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68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4564ED9-AD9E-43E4-8343-9CBA870DF3A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68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66A4-CB0F-4FFB-A3F7-97A8406D58B6}" type="datetime1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165672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567510" y="1989138"/>
            <a:ext cx="165672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367760" y="1989138"/>
            <a:ext cx="165672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1989138"/>
            <a:ext cx="1656727" cy="575742"/>
          </a:xfrm>
          <a:prstGeom prst="rect">
            <a:avLst/>
          </a:prstGeom>
          <a:solidFill>
            <a:schemeClr val="accent6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968260" y="1989138"/>
            <a:ext cx="165672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9768511" y="1989138"/>
            <a:ext cx="165672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766763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25675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36664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1680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4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796826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5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9767888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0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36686C-28C7-4F49-84B1-CC2306D386A1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4CFF760-FA78-41BC-B729-1304BF476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816C-448D-4CAD-8E7D-3E87A3DFF3FB}" type="datetime1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201677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66762" y="2565400"/>
            <a:ext cx="2017535" cy="1008063"/>
          </a:xfrm>
          <a:solidFill>
            <a:srgbClr val="923468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927560" y="1989138"/>
            <a:ext cx="201677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927559" y="2565400"/>
            <a:ext cx="2017535" cy="1008063"/>
          </a:xfrm>
          <a:solidFill>
            <a:schemeClr val="accent1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5087611" y="1989138"/>
            <a:ext cx="201677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087610" y="2565400"/>
            <a:ext cx="2017535" cy="1008063"/>
          </a:xfrm>
          <a:solidFill>
            <a:schemeClr val="accent4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248160" y="1989138"/>
            <a:ext cx="201677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7248159" y="2565400"/>
            <a:ext cx="2017535" cy="1008063"/>
          </a:xfrm>
          <a:solidFill>
            <a:schemeClr val="accent2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9408461" y="1989138"/>
            <a:ext cx="201677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9408460" y="2565400"/>
            <a:ext cx="2017535" cy="1008063"/>
          </a:xfrm>
          <a:solidFill>
            <a:srgbClr val="FF3E60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75B663F-3DAF-4ED3-968F-857851A231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72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ACEDFCA-6045-4841-A327-1E1041E1AD1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9275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AF9A28-9C31-4452-9641-B8844AE99E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878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09D3F7-F7D1-46C5-AE0D-FDFBFE328A5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2481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655D6CA-0038-4B3D-A7EC-7E6EC94930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084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80992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D0307D-7144-4618-ADCF-5E46E0AADB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28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109A1DB-AC37-4268-92E5-B8CB8B6F84E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5580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D377B09-9EA8-4EB3-B601-2F0301D65AD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032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1FFFA81-EAD8-4C0B-80B3-10CD55D781E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128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93A3281-63EC-43C5-9E82-F2C08B974BC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5580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BDE2587-873A-462C-BE41-87325647729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40032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9048-5DEA-4497-B4EE-9C521DA934F6}" type="datetime1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Text Placeholder 5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721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0" name="Text Placeholder 5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15173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2" name="Text Placeholder 5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89625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5" name="Text Placeholder 5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0721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7" name="Text Placeholder 5"/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415173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9" name="Text Placeholder 5"/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789625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3955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B8D615-AD96-4EB6-9214-D90B85C65DA7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F344943-A0A2-42BD-89C5-48F43EBE204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2FC861-FC86-4FF4-A50C-89C7B28C10B0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BBF4488-7E1A-4DAF-9066-BFD0BA9DC8C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A464CB-4A87-4967-9499-95CB747DACE3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AD9E424-FE63-4724-8350-7238C6CD49C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82002A-7AA0-4F5C-A0FD-150D38BFD2D6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1BDAE9F-350D-4F50-A976-2C516108D38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68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A0504B-A3F2-405C-9155-C619572FC21C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8AEEDBFD-277C-434B-9A9A-87EE86F3BF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E7C8EA-7D5B-4ECC-B84F-BEAF5A03A11D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F201B11-9274-4F82-A5C3-7FAE916E061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9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11E2-37B1-4109-A1BB-6B241DDDB9DB}" type="datetime1">
              <a:rPr lang="fi-FI" smtClean="0"/>
              <a:t>8.6.2022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999BF7-CE1F-4794-BE7A-0EBBEDC83E91}" type="datetime1">
              <a:rPr lang="fi-FI" smtClean="0"/>
              <a:t>8.6.2022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E41C726-91B5-4DC4-ADD0-FD7392546F7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3425D23-A5E1-4458-8F52-DB3FA246251F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197F7F2B-0E7B-4A96-B3C5-5F122BDA54F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4432D0-F305-446D-95E3-48EAD8038911}" type="datetime1">
              <a:rPr lang="fi-FI" smtClean="0"/>
              <a:t>8.6.2022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47830F6-C9F2-4A36-980C-6136E35544A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80BAEA-5B18-405A-A401-F49736D1ACDD}" type="datetime1">
              <a:rPr lang="fi-FI" smtClean="0"/>
              <a:t>8.6.2022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917A08A-EF19-4C97-BFDB-32BDC040E85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1333C36-1DDA-469D-A0C5-6C5A2A7F67F1}" type="datetime1">
              <a:rPr lang="fi-FI" smtClean="0"/>
              <a:t>8.6.2022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926DAD9-CB9B-4DD3-B989-9A965534D70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64B0AE-AE5B-43D8-B88D-91BF9EDE0233}" type="datetime1">
              <a:rPr lang="fi-FI" smtClean="0"/>
              <a:t>8.6.2022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072D378-F85C-4DF2-8A13-E74B0A19D6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5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2E3422-7BAB-4AD4-A34D-B52D7DF25070}" type="datetime1">
              <a:rPr lang="fi-FI" smtClean="0"/>
              <a:t>8.6.2022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973845A-77BC-43ED-9C7E-531CC29C244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F2B63E-0CF4-43E4-BECC-91438CF8411E}" type="datetime1">
              <a:rPr lang="fi-FI" smtClean="0"/>
              <a:t>8.6.2022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B3BFD74-E392-4B24-B78B-157CBF2B29B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2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03D9EB-944F-4EAE-8444-A343F5A66C71}" type="datetime1">
              <a:rPr lang="fi-FI" smtClean="0"/>
              <a:t>8.6.2022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1982993-374A-46F6-AAEB-48323C4876A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4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8.6.2022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CAD5F9-8A23-4475-850C-F4CA7E4DAEB7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B53270C-43DF-46FE-A4F5-29F29992F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7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291F968-8CBB-4022-ACCE-1E6A59F92822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accent3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A1E4D-C91E-41FF-9F0C-0BF31AFF683A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085D48D-2A36-429A-9D7E-97ECF8F5D3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97D3374-4351-4D7E-9482-41ECE464A711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4FE1FF-BE8E-4940-B2D3-34DFF88B18CB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E8C9A53-2F70-4A43-B470-63B2A2A62E8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1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1B5BAD-9C63-4C69-87C4-819DEDC62D6D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3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4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941B77CA-24CD-4DBD-A47E-5984688C24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8" name="Freeform 6">
            <a:hlinkClick r:id="rId7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9" name="TextBox 18">
            <a:hlinkClick r:id="rId8"/>
            <a:extLst>
              <a:ext uri="{FF2B5EF4-FFF2-40B4-BE49-F238E27FC236}">
                <a16:creationId xmlns:a16="http://schemas.microsoft.com/office/drawing/2014/main" id="{8D639896-BD23-481B-A03C-839F5F9583A4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 2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45441-B421-48FF-AF9C-FF5C4818C8F7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3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4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685C5932-3F7F-41CB-87DD-B2ABBE5E62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7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9" name="TextBox 18">
            <a:hlinkClick r:id="rId8"/>
            <a:extLst>
              <a:ext uri="{FF2B5EF4-FFF2-40B4-BE49-F238E27FC236}">
                <a16:creationId xmlns:a16="http://schemas.microsoft.com/office/drawing/2014/main" id="{DCA6CD3D-5272-47DC-8457-908428678D79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58D591-17B7-4AE6-BB60-16CEB88C4BBC}" type="datetime1">
              <a:rPr lang="fi-FI" smtClean="0"/>
              <a:t>8.6.2022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1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6567F7-A74A-4A34-A59B-3212670D2AE7}" type="datetime1">
              <a:rPr lang="fi-FI" smtClean="0"/>
              <a:t>8.6.2022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7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614B5-578D-468F-9090-1F59D13EFBEC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A61D0F-76FD-476A-AABC-5CF7457B0D08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735DE95-D114-4AEA-A812-E14BD5E49622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EF06DBD-CF98-4F65-8CA2-F02B8B05C861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208654-B07A-4704-BD4C-3600EF4D3889}" type="datetime1">
              <a:rPr lang="fi-FI" smtClean="0"/>
              <a:t>8.6.2022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855733-A36D-4272-810F-073F71CD9F09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774FDB-E875-4D3F-8862-251C29449380}" type="datetime1">
              <a:rPr lang="fi-FI" smtClean="0"/>
              <a:t>8.6.2022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E7C498-4D6A-47D7-8032-B658B26BCC98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71194F-0947-4BD5-A12E-64CAC5CECC1F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02B06E-209A-4165-9127-7DC450D06474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893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6EA409-A95B-408E-8809-4F287FB5716D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F31E1C-DCBD-419B-8249-143B9D8150C5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73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163EEF-B8F6-4FA6-A43B-42F29449964B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1756FC6-3682-4F22-877B-F8802FE3F79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AC5613-0FBC-4A2B-A10F-E5C140DFFE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49ECF7-BCC6-444B-91DD-0A498E68CC2C}" type="datetime1">
              <a:rPr lang="fi-FI" smtClean="0"/>
              <a:t>8.6.2022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16032D-100E-4CB1-8662-E10593766FA4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076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2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6C31B4-89A7-4449-B288-D72F05738CB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892272-29E1-40F0-A23D-4521FB93520D}" type="datetime1">
              <a:rPr lang="fi-FI" smtClean="0"/>
              <a:t>8.6.2022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917702-4ABB-45F8-BB84-9D6C72DFBCBB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135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grafiikk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53BDE4-81AB-41F6-A004-26DAD8D0DC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A17B-2728-4812-BD36-2D48D0819177}" type="datetime1">
              <a:rPr lang="fi-FI" smtClean="0"/>
              <a:t>8.6.2022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255DE5-0541-4FC2-85E3-38F38326AE86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782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AB622-1B1B-4D5F-8D68-0E1036CBC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BFCE109-8BA5-41DA-8778-610391721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F6CBEC-ED50-4680-926C-626DE881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C26E-6A5A-4D46-8BDD-56F1013B831D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06A684-15C0-4661-9D5F-BE8C42FD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CA3E37-6BCF-4F12-8475-E14CDE78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5544-2F68-41DC-8733-49C0C8E583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643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251319-CC70-4A86-8B39-757128D01B55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671D3D9E-718A-4255-A1B1-D4A84671C9F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6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554-BD96-489C-AC34-A7B4D28A369C}" type="datetime1">
              <a:rPr lang="fi-FI" noProof="0" smtClean="0"/>
              <a:t>8.6.2022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1783-9B67-47D5-BD56-9F174F4EAE56}" type="datetime1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5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3B369565-26DD-4407-B43B-8514F803BA6F}" type="datetime1">
              <a:rPr lang="fi-FI" noProof="0" smtClean="0"/>
              <a:t>8.6.2022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8BB19D9D-FC4B-48A0-AC79-4FAAAD94A8F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62" r:id="rId3"/>
    <p:sldLayoutId id="2147483663" r:id="rId4"/>
    <p:sldLayoutId id="2147483705" r:id="rId5"/>
    <p:sldLayoutId id="2147483661" r:id="rId6"/>
    <p:sldLayoutId id="2147483707" r:id="rId7"/>
    <p:sldLayoutId id="2147483668" r:id="rId8"/>
    <p:sldLayoutId id="2147483650" r:id="rId9"/>
    <p:sldLayoutId id="2147483653" r:id="rId10"/>
    <p:sldLayoutId id="2147483652" r:id="rId11"/>
    <p:sldLayoutId id="2147483667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701" r:id="rId26"/>
    <p:sldLayoutId id="2147483721" r:id="rId27"/>
    <p:sldLayoutId id="2147483722" r:id="rId28"/>
    <p:sldLayoutId id="2147483732" r:id="rId29"/>
    <p:sldLayoutId id="2147483733" r:id="rId30"/>
    <p:sldLayoutId id="2147483734" r:id="rId31"/>
    <p:sldLayoutId id="2147483651" r:id="rId32"/>
    <p:sldLayoutId id="2147483664" r:id="rId33"/>
    <p:sldLayoutId id="2147483666" r:id="rId34"/>
    <p:sldLayoutId id="2147483708" r:id="rId35"/>
    <p:sldLayoutId id="2147483665" r:id="rId36"/>
    <p:sldLayoutId id="2147483711" r:id="rId37"/>
    <p:sldLayoutId id="2147483654" r:id="rId38"/>
    <p:sldLayoutId id="2147483684" r:id="rId39"/>
    <p:sldLayoutId id="2147483685" r:id="rId40"/>
    <p:sldLayoutId id="2147483686" r:id="rId41"/>
    <p:sldLayoutId id="2147483683" r:id="rId42"/>
    <p:sldLayoutId id="2147483717" r:id="rId43"/>
    <p:sldLayoutId id="2147483687" r:id="rId44"/>
    <p:sldLayoutId id="2147483718" r:id="rId45"/>
    <p:sldLayoutId id="2147483720" r:id="rId46"/>
    <p:sldLayoutId id="2147483655" r:id="rId47"/>
    <p:sldLayoutId id="2147483692" r:id="rId48"/>
    <p:sldLayoutId id="2147483693" r:id="rId49"/>
    <p:sldLayoutId id="2147483694" r:id="rId50"/>
    <p:sldLayoutId id="2147483695" r:id="rId51"/>
    <p:sldLayoutId id="2147483735" r:id="rId52"/>
    <p:sldLayoutId id="2147483736" r:id="rId53"/>
    <p:sldLayoutId id="2147483700" r:id="rId54"/>
    <p:sldLayoutId id="2147483660" r:id="rId55"/>
    <p:sldLayoutId id="2147483699" r:id="rId56"/>
    <p:sldLayoutId id="2147483682" r:id="rId57"/>
    <p:sldLayoutId id="2147483713" r:id="rId58"/>
    <p:sldLayoutId id="2147483728" r:id="rId59"/>
    <p:sldLayoutId id="2147483729" r:id="rId60"/>
    <p:sldLayoutId id="2147483730" r:id="rId61"/>
    <p:sldLayoutId id="2147483731" r:id="rId62"/>
    <p:sldLayoutId id="2147483737" r:id="rId63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E5B6F8-7B61-475A-8673-9673A19CB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SDG-analyysiprosessi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94B58-BDA9-4FCE-8A74-5E99067B95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Työpaja</a:t>
            </a:r>
          </a:p>
          <a:p>
            <a:r>
              <a:rPr lang="fi-FI" dirty="0"/>
              <a:t>[</a:t>
            </a:r>
            <a:r>
              <a:rPr lang="fi-FI" dirty="0">
                <a:solidFill>
                  <a:schemeClr val="accent3"/>
                </a:solidFill>
              </a:rPr>
              <a:t>PAIKKA JA AIKA</a:t>
            </a:r>
            <a:r>
              <a:rPr lang="fi-FI" dirty="0"/>
              <a:t>]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461C04F-B9B3-46AF-B3A9-DFD87A54F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470" y="177088"/>
            <a:ext cx="1804572" cy="1798476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BF60B3C-DDE7-4345-AE65-94FF32C4BB16}"/>
              </a:ext>
            </a:extLst>
          </p:cNvPr>
          <p:cNvSpPr txBox="1"/>
          <p:nvPr/>
        </p:nvSpPr>
        <p:spPr>
          <a:xfrm>
            <a:off x="734550" y="6237312"/>
            <a:ext cx="37102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Kuvien 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113643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502E0E-38C0-472A-81D4-D1979D290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17 SDG-tavoitetta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29BC8A-8389-4A0D-945B-A800D5CEA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72406" cy="466725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i-FI" sz="3700" dirty="0"/>
              <a:t>1 Ei köyhyyttä</a:t>
            </a:r>
          </a:p>
          <a:p>
            <a:pPr marL="0" indent="0">
              <a:buNone/>
            </a:pPr>
            <a:r>
              <a:rPr lang="fi-FI" sz="3700" dirty="0"/>
              <a:t>2 Ei nälkää</a:t>
            </a:r>
          </a:p>
          <a:p>
            <a:pPr marL="0" indent="0">
              <a:buNone/>
            </a:pPr>
            <a:r>
              <a:rPr lang="fi-FI" sz="3700" dirty="0"/>
              <a:t>3 Terveyttä ja hyvinvointia</a:t>
            </a:r>
          </a:p>
          <a:p>
            <a:pPr marL="0" indent="0">
              <a:buNone/>
            </a:pPr>
            <a:r>
              <a:rPr lang="fi-FI" sz="3700" dirty="0"/>
              <a:t>4 Hyvä koulutus</a:t>
            </a:r>
          </a:p>
          <a:p>
            <a:pPr marL="0" indent="0">
              <a:buNone/>
            </a:pPr>
            <a:r>
              <a:rPr lang="fi-FI" sz="3700" dirty="0"/>
              <a:t>5 Sukupuolten tasa-arvo</a:t>
            </a:r>
          </a:p>
          <a:p>
            <a:pPr marL="0" indent="0">
              <a:buNone/>
            </a:pPr>
            <a:r>
              <a:rPr lang="fi-FI" sz="3700" dirty="0"/>
              <a:t>6 Puhdas vesi ja </a:t>
            </a:r>
            <a:r>
              <a:rPr lang="fi-FI" sz="3700" dirty="0" err="1"/>
              <a:t>sanitaatio</a:t>
            </a:r>
            <a:endParaRPr lang="fi-FI" sz="3700" dirty="0"/>
          </a:p>
          <a:p>
            <a:pPr marL="0" indent="0">
              <a:buNone/>
            </a:pPr>
            <a:r>
              <a:rPr lang="fi-FI" sz="3700" dirty="0"/>
              <a:t>7 Edullista ja puhdasta energiaa</a:t>
            </a:r>
          </a:p>
          <a:p>
            <a:pPr marL="0" indent="0">
              <a:buNone/>
            </a:pPr>
            <a:r>
              <a:rPr lang="fi-FI" sz="3700" dirty="0"/>
              <a:t>8 Ihmisarvoista työtä ja talouskasvua</a:t>
            </a:r>
          </a:p>
          <a:p>
            <a:pPr marL="0" indent="0">
              <a:buNone/>
            </a:pPr>
            <a:r>
              <a:rPr lang="fi-FI" sz="3700" dirty="0"/>
              <a:t>9 Kestävää teollisuutta, innovaatioita ja infrastruktuureja</a:t>
            </a:r>
          </a:p>
          <a:p>
            <a:pPr marL="0" indent="0">
              <a:buNone/>
            </a:pPr>
            <a:r>
              <a:rPr lang="fi-FI" sz="3700" dirty="0"/>
              <a:t>10 Eriarvoisuuden vähentäminen</a:t>
            </a:r>
          </a:p>
          <a:p>
            <a:pPr marL="0" indent="0">
              <a:buNone/>
            </a:pPr>
            <a:r>
              <a:rPr lang="fi-FI" sz="3700" dirty="0"/>
              <a:t>11 Kestävät kaupungit ja yhteisöt</a:t>
            </a:r>
          </a:p>
          <a:p>
            <a:pPr marL="0" indent="0">
              <a:buNone/>
            </a:pPr>
            <a:r>
              <a:rPr lang="fi-FI" sz="3700" dirty="0"/>
              <a:t>12 Vastuullista kuluttamista</a:t>
            </a:r>
          </a:p>
          <a:p>
            <a:pPr marL="0" indent="0">
              <a:buNone/>
            </a:pPr>
            <a:r>
              <a:rPr lang="fi-FI" sz="3700" dirty="0"/>
              <a:t>13 Ilmastotekoja</a:t>
            </a:r>
          </a:p>
          <a:p>
            <a:pPr marL="0" indent="0">
              <a:buNone/>
            </a:pPr>
            <a:r>
              <a:rPr lang="fi-FI" sz="3700" dirty="0"/>
              <a:t>14 Vedenalainen elämä</a:t>
            </a:r>
          </a:p>
          <a:p>
            <a:pPr marL="0" indent="0">
              <a:buNone/>
            </a:pPr>
            <a:r>
              <a:rPr lang="fi-FI" sz="3700" dirty="0"/>
              <a:t>15 Maanpäällinen elämä</a:t>
            </a:r>
          </a:p>
          <a:p>
            <a:pPr marL="0" indent="0">
              <a:buNone/>
            </a:pPr>
            <a:r>
              <a:rPr lang="fi-FI" sz="3700" dirty="0"/>
              <a:t>16 Rauhaa ja oikeudenmukaisuutta</a:t>
            </a:r>
          </a:p>
          <a:p>
            <a:pPr marL="0" indent="0">
              <a:buNone/>
            </a:pPr>
            <a:r>
              <a:rPr lang="fi-FI" sz="3700" dirty="0"/>
              <a:t>17 Yhteistyö ja kumppanuus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EFE4652-1A9B-486A-9760-BFAE4E868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906" y="1960886"/>
            <a:ext cx="7981461" cy="396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6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1BFE33-F0E4-4133-9D4A-98F33978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169 alatavoitetta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3D7FA2-0653-4345-9D97-4D0C187A1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1825625"/>
            <a:ext cx="3961086" cy="4351338"/>
          </a:xfrm>
        </p:spPr>
        <p:txBody>
          <a:bodyPr/>
          <a:lstStyle/>
          <a:p>
            <a:r>
              <a:rPr lang="fi-FI" sz="2400" dirty="0"/>
              <a:t>17 tavoitetta jakautuu 169 alatavoitteeseen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D37B80F-1D5D-457E-B2F2-16D6DBE9F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880"/>
          <a:stretch/>
        </p:blipFill>
        <p:spPr>
          <a:xfrm>
            <a:off x="5447928" y="1344617"/>
            <a:ext cx="6135848" cy="4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5B0F4C-148F-449F-A3AF-E6A427AB5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Tavoitteita mitataan </a:t>
            </a:r>
            <a:br>
              <a:rPr lang="fi-FI" dirty="0"/>
            </a:br>
            <a:r>
              <a:rPr lang="fi-FI" dirty="0"/>
              <a:t>joukolla indikaattoreita</a:t>
            </a:r>
          </a:p>
        </p:txBody>
      </p:sp>
      <p:pic>
        <p:nvPicPr>
          <p:cNvPr id="4" name="Sisällön paikkamerkki 6">
            <a:extLst>
              <a:ext uri="{FF2B5EF4-FFF2-40B4-BE49-F238E27FC236}">
                <a16:creationId xmlns:a16="http://schemas.microsoft.com/office/drawing/2014/main" id="{CF76751C-1C5A-447B-8363-5AF4F4C62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9" b="739"/>
          <a:stretch/>
        </p:blipFill>
        <p:spPr>
          <a:xfrm>
            <a:off x="799142" y="2345557"/>
            <a:ext cx="5584890" cy="373590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1BE74D6-C8C0-4BEC-8416-C59E1CAC4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569" y="908720"/>
            <a:ext cx="3519023" cy="507394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1B7DE1B8-4E5A-4353-BCA9-EF3F7A5BAC5C}"/>
              </a:ext>
            </a:extLst>
          </p:cNvPr>
          <p:cNvSpPr txBox="1"/>
          <p:nvPr/>
        </p:nvSpPr>
        <p:spPr>
          <a:xfrm>
            <a:off x="8328248" y="6293041"/>
            <a:ext cx="37102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Kuvien 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420650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009BC1-6225-4943-A753-D14CF8F4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Työpajan 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E13076-60ED-4E72-97F6-258AFBA1E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89138"/>
            <a:ext cx="10658475" cy="3816350"/>
          </a:xfrm>
        </p:spPr>
        <p:txBody>
          <a:bodyPr>
            <a:normAutofit/>
          </a:bodyPr>
          <a:lstStyle/>
          <a:p>
            <a:r>
              <a:rPr lang="fi-FI" b="1" dirty="0"/>
              <a:t>Klo </a:t>
            </a:r>
            <a:r>
              <a:rPr lang="fi-FI" b="1" dirty="0">
                <a:solidFill>
                  <a:schemeClr val="accent3"/>
                </a:solidFill>
              </a:rPr>
              <a:t>XX</a:t>
            </a:r>
            <a:r>
              <a:rPr lang="fi-FI" b="1" dirty="0"/>
              <a:t>: Työpajan tavoite ja johdatus teemaan</a:t>
            </a:r>
          </a:p>
          <a:p>
            <a:pPr marL="742950" lvl="1" indent="-285750"/>
            <a:r>
              <a:rPr lang="fi-FI" dirty="0"/>
              <a:t>Tavoite</a:t>
            </a:r>
          </a:p>
          <a:p>
            <a:pPr marL="742950" lvl="1" indent="-285750"/>
            <a:r>
              <a:rPr lang="fi-FI" dirty="0"/>
              <a:t>Esittäytyminen</a:t>
            </a:r>
          </a:p>
          <a:p>
            <a:pPr marL="742950" lvl="1" indent="-285750"/>
            <a:r>
              <a:rPr lang="fi-FI" dirty="0"/>
              <a:t>Kestävän kehityksen 17 tavoitetta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b="1" dirty="0"/>
              <a:t>Klo </a:t>
            </a:r>
            <a:r>
              <a:rPr lang="fi-FI" b="1" dirty="0">
                <a:solidFill>
                  <a:schemeClr val="accent3"/>
                </a:solidFill>
              </a:rPr>
              <a:t>XX</a:t>
            </a:r>
            <a:r>
              <a:rPr lang="fi-FI" b="1" dirty="0"/>
              <a:t>: Työpajatyöskentely</a:t>
            </a:r>
          </a:p>
          <a:p>
            <a:pPr marL="742950" lvl="1" indent="-285750"/>
            <a:r>
              <a:rPr lang="fi-FI" dirty="0"/>
              <a:t>Ohjeet työskentelyyn </a:t>
            </a:r>
          </a:p>
          <a:p>
            <a:pPr marL="742950" lvl="1" indent="-285750"/>
            <a:r>
              <a:rPr lang="fi-FI" dirty="0"/>
              <a:t>Työskentely </a:t>
            </a:r>
          </a:p>
          <a:p>
            <a:pPr marL="742950" lvl="1" indent="-285750"/>
            <a:r>
              <a:rPr lang="fi-FI" dirty="0"/>
              <a:t>Yhteenvetokeskustelu</a:t>
            </a:r>
          </a:p>
          <a:p>
            <a:endParaRPr lang="fi-FI" dirty="0"/>
          </a:p>
          <a:p>
            <a:r>
              <a:rPr lang="fi-FI" b="1" dirty="0"/>
              <a:t>Klo </a:t>
            </a:r>
            <a:r>
              <a:rPr lang="fi-FI" b="1" dirty="0">
                <a:solidFill>
                  <a:schemeClr val="accent3"/>
                </a:solidFill>
              </a:rPr>
              <a:t>XX</a:t>
            </a:r>
            <a:r>
              <a:rPr lang="fi-FI" b="1" dirty="0"/>
              <a:t>: Tilaisuus päättyy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Speech Bubble: Oval 5">
            <a:extLst>
              <a:ext uri="{FF2B5EF4-FFF2-40B4-BE49-F238E27FC236}">
                <a16:creationId xmlns:a16="http://schemas.microsoft.com/office/drawing/2014/main" id="{EB6E1FA2-EEF3-42F4-BDF6-5F5027BBAF76}"/>
              </a:ext>
            </a:extLst>
          </p:cNvPr>
          <p:cNvSpPr/>
          <p:nvPr/>
        </p:nvSpPr>
        <p:spPr>
          <a:xfrm>
            <a:off x="8783607" y="558174"/>
            <a:ext cx="2641630" cy="2007226"/>
          </a:xfrm>
          <a:prstGeom prst="wedgeEllipseCallout">
            <a:avLst>
              <a:gd name="adj1" fmla="val -55350"/>
              <a:gd name="adj2" fmla="val 35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Pidetään lisäksi pari lyhyttä taukoa työskentelyn lomassa</a:t>
            </a:r>
          </a:p>
        </p:txBody>
      </p:sp>
    </p:spTree>
    <p:extLst>
      <p:ext uri="{BB962C8B-B14F-4D97-AF65-F5344CB8AC3E}">
        <p14:creationId xmlns:p14="http://schemas.microsoft.com/office/powerpoint/2010/main" val="9954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8D31A7-623E-4B4D-9FE1-BFB586BB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Työpajan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38158A-47E5-4123-85CA-A12CB668F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Tavoitteita tänään – oppeja osallistujille!</a:t>
            </a:r>
          </a:p>
          <a:p>
            <a:pPr lvl="1"/>
            <a:r>
              <a:rPr lang="fi-FI" sz="2000" dirty="0"/>
              <a:t>Oppia ja ymmärrystä kestävän kehityksen tavoitteista</a:t>
            </a:r>
          </a:p>
          <a:p>
            <a:pPr lvl="1"/>
            <a:r>
              <a:rPr lang="fi-FI" sz="2000" dirty="0" err="1"/>
              <a:t>SDG:n</a:t>
            </a:r>
            <a:r>
              <a:rPr lang="fi-FI" sz="2000" dirty="0"/>
              <a:t> kytkökset käsiteltävään aiheeseen ja omaan työhön</a:t>
            </a:r>
          </a:p>
          <a:p>
            <a:pPr lvl="1"/>
            <a:r>
              <a:rPr lang="fi-FI" sz="2000" dirty="0"/>
              <a:t>Yhteisiä ajatuksia ja vipuvartta SDG-tavoitteiden edistämiseksi jatkossa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81787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62CEDE-1E93-455D-8801-23851838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Esittäydytään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498631B-8FAB-4BD9-B959-BF111A715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68" y="2276872"/>
            <a:ext cx="4078416" cy="40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2F71BD2-4C52-4726-8210-A9E75F6812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Kestävän kehityksen </a:t>
            </a:r>
            <a:br>
              <a:rPr lang="fi-FI" dirty="0"/>
            </a:br>
            <a:r>
              <a:rPr lang="fi-FI" dirty="0"/>
              <a:t>17 tavoitetta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FF8E0CD5-4FB8-4D49-ABCF-2DDE915426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AGENDA 2030</a:t>
            </a:r>
          </a:p>
        </p:txBody>
      </p:sp>
    </p:spTree>
    <p:extLst>
      <p:ext uri="{BB962C8B-B14F-4D97-AF65-F5344CB8AC3E}">
        <p14:creationId xmlns:p14="http://schemas.microsoft.com/office/powerpoint/2010/main" val="343810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ADA0C4-8DCF-49A5-AC70-1A59562F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Sanasto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8EBF38-6350-43A0-8F90-88BFDF1B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89138"/>
            <a:ext cx="9823291" cy="38163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sz="3100" b="1" dirty="0"/>
              <a:t>Kestävä kehitys</a:t>
            </a:r>
            <a:br>
              <a:rPr lang="fi-FI" sz="3100" dirty="0"/>
            </a:br>
            <a:r>
              <a:rPr lang="fi-FI" sz="3100" dirty="0"/>
              <a:t>Kestävä kehitys tarkoittaa kehitystä, joka turvaa nykyisille ja tuleville sukupolville hyvät elämisen mahdollisuudet maapallon kantokyvyn rajoissa.</a:t>
            </a:r>
          </a:p>
          <a:p>
            <a:endParaRPr lang="fi-FI" sz="3100" dirty="0"/>
          </a:p>
          <a:p>
            <a:pPr marL="0" indent="0">
              <a:buNone/>
            </a:pPr>
            <a:r>
              <a:rPr lang="fi-FI" sz="3100" b="1" dirty="0"/>
              <a:t>SDG </a:t>
            </a:r>
            <a:br>
              <a:rPr lang="fi-FI" sz="3100" dirty="0"/>
            </a:br>
            <a:r>
              <a:rPr lang="fi-FI" sz="3100" dirty="0"/>
              <a:t>Kestävän kehityksen tavoite (Sustainable </a:t>
            </a:r>
            <a:r>
              <a:rPr lang="fi-FI" sz="3100" dirty="0" err="1"/>
              <a:t>Development</a:t>
            </a:r>
            <a:r>
              <a:rPr lang="fi-FI" sz="3100" dirty="0"/>
              <a:t> </a:t>
            </a:r>
            <a:r>
              <a:rPr lang="fi-FI" sz="3100" dirty="0" err="1"/>
              <a:t>Goal</a:t>
            </a:r>
            <a:r>
              <a:rPr lang="fi-FI" sz="3100" dirty="0"/>
              <a:t>).</a:t>
            </a:r>
          </a:p>
          <a:p>
            <a:endParaRPr lang="fi-FI" sz="3100" dirty="0"/>
          </a:p>
          <a:p>
            <a:pPr marL="0" indent="0">
              <a:buNone/>
            </a:pPr>
            <a:r>
              <a:rPr lang="fi-FI" sz="3100" b="1" dirty="0"/>
              <a:t>Agenda 2030 </a:t>
            </a:r>
            <a:br>
              <a:rPr lang="fi-FI" sz="3100" dirty="0"/>
            </a:br>
            <a:r>
              <a:rPr lang="fi-FI" sz="3100" dirty="0"/>
              <a:t>YK:n kestävän kehityksen tavoiteohjelma, joka koostuu 17 kestävän kehityksen tavoitteesta, jotka on jaettu edelleen 169 alatavoitteeseen. </a:t>
            </a:r>
          </a:p>
          <a:p>
            <a:endParaRPr lang="fi-FI" sz="3100" dirty="0"/>
          </a:p>
          <a:p>
            <a:pPr marL="0" indent="0">
              <a:buNone/>
            </a:pPr>
            <a:r>
              <a:rPr lang="fi-FI" sz="3100" b="1" dirty="0"/>
              <a:t>SDG-analyysiprosessi </a:t>
            </a:r>
            <a:br>
              <a:rPr lang="fi-FI" sz="3100" dirty="0"/>
            </a:br>
            <a:r>
              <a:rPr lang="fi-FI" sz="3100" dirty="0"/>
              <a:t>Vuorovaikutteinen työpajamenetelmä, jonka tavoitteena on lisätä SDG-osaamista sekä kykyä ymmärtää ja halua toimia kestävän kehityksen tavoitteiden eteen. Menetelmä on kehitetty erityisesti kaupunkien tarpeisiin. </a:t>
            </a:r>
          </a:p>
          <a:p>
            <a:endParaRPr lang="fi-FI" sz="1800" dirty="0"/>
          </a:p>
        </p:txBody>
      </p:sp>
      <p:pic>
        <p:nvPicPr>
          <p:cNvPr id="4" name="Picture 2" descr="Katso kaikki indikaattorit">
            <a:extLst>
              <a:ext uri="{FF2B5EF4-FFF2-40B4-BE49-F238E27FC236}">
                <a16:creationId xmlns:a16="http://schemas.microsoft.com/office/drawing/2014/main" id="{9708616D-89E2-4EF0-AC89-43999DF8D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054" y="230188"/>
            <a:ext cx="1396527" cy="139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1E16DA-AD9A-4F7C-BD2F-CF70951B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Kestävän kehityksen ulottuvuudet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33E1CA2-291E-4B90-B953-FA2DADAA0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6649" y="1825625"/>
            <a:ext cx="5358702" cy="4351338"/>
          </a:xfrm>
        </p:spPr>
      </p:pic>
    </p:spTree>
    <p:extLst>
      <p:ext uri="{BB962C8B-B14F-4D97-AF65-F5344CB8AC3E}">
        <p14:creationId xmlns:p14="http://schemas.microsoft.com/office/powerpoint/2010/main" val="172398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D3BA03-84B0-474E-B0DA-3082DFA2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Globaali ongelma, yhteiset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55E4E1-B6C0-4028-9572-A6BC34172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8543" cy="4351338"/>
          </a:xfrm>
        </p:spPr>
        <p:txBody>
          <a:bodyPr>
            <a:normAutofit/>
          </a:bodyPr>
          <a:lstStyle/>
          <a:p>
            <a:r>
              <a:rPr lang="fi-FI" dirty="0"/>
              <a:t>YK:n Agenda2030 -tavoitteet ovat kaikille maailman maille yhteiset, ja niihin ovat sitoutuneet lähes kaikki maailman maat</a:t>
            </a:r>
          </a:p>
          <a:p>
            <a:r>
              <a:rPr lang="fi-FI" dirty="0"/>
              <a:t>Maiden lähtötilanne vaihtelee</a:t>
            </a:r>
          </a:p>
          <a:p>
            <a:r>
              <a:rPr lang="fi-FI" dirty="0"/>
              <a:t>Rikkaiden maiden tehtävänä paitsi edetä kohti tavoitteita omalta osaltaan, myös mahdollistaa niiden toteutuminen kehittyvissä maissa</a:t>
            </a:r>
          </a:p>
          <a:p>
            <a:endParaRPr lang="fi-FI" dirty="0"/>
          </a:p>
          <a:p>
            <a:r>
              <a:rPr lang="fi-FI" b="1" dirty="0"/>
              <a:t>Kaikkien tavoitteiden edistäminen on tärkeää: kestävä kehitys ei ole ainoastaan ilmasto- tai ympäristötyötä</a:t>
            </a:r>
          </a:p>
          <a:p>
            <a:endParaRPr lang="fi-FI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8C9A78A-0D6E-49D4-86F7-D46AA30BF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707" y="1825625"/>
            <a:ext cx="4676968" cy="232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4E0903-3E96-4021-949E-B637994E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Globaalilta lokaalille tasolle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84758D-1324-4CC9-BB6C-50A31481F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2014042"/>
            <a:ext cx="4897189" cy="3240088"/>
          </a:xfrm>
        </p:spPr>
        <p:txBody>
          <a:bodyPr/>
          <a:lstStyle/>
          <a:p>
            <a:r>
              <a:rPr lang="fi-FI" sz="2400" dirty="0"/>
              <a:t>SDG-tavoitteiden edistämisessä olennaista on relevanttien tavoitteiden tunnistaminen ja globaalien tavoitteiden lokalisointi paikalliselle tasolle. </a:t>
            </a:r>
          </a:p>
          <a:p>
            <a:endParaRPr lang="fi-FI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08DF680-7C12-44A7-AF8B-ED323AD7F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201" y="1989138"/>
            <a:ext cx="5555991" cy="27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 FI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_diapohja_fi.potx" id="{1DEFBF2D-CAAB-4AD2-98C7-4104F5D37CAE}" vid="{B05AF93F-7810-4248-B369-BC8CDDC416E4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Lyhyt diapohja</Template>
  <TotalTime>25</TotalTime>
  <Words>330</Words>
  <Application>Microsoft Office PowerPoint</Application>
  <PresentationFormat>Laajakuva</PresentationFormat>
  <Paragraphs>64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Work Sans SemiBold</vt:lpstr>
      <vt:lpstr>Work Sans ExtraBold</vt:lpstr>
      <vt:lpstr>Work Sans</vt:lpstr>
      <vt:lpstr>Arial</vt:lpstr>
      <vt:lpstr>Kuntaliitto FI</vt:lpstr>
      <vt:lpstr>SDG-analyysiprosessi</vt:lpstr>
      <vt:lpstr>Työpajan sisältö</vt:lpstr>
      <vt:lpstr>Työpajan tavoitteet</vt:lpstr>
      <vt:lpstr>Esittäydytään</vt:lpstr>
      <vt:lpstr>Kestävän kehityksen  17 tavoitetta</vt:lpstr>
      <vt:lpstr>Sanasto </vt:lpstr>
      <vt:lpstr>Kestävän kehityksen ulottuvuudet</vt:lpstr>
      <vt:lpstr>Globaali ongelma, yhteiset tavoitteet</vt:lpstr>
      <vt:lpstr>Globaalilta lokaalille tasolle</vt:lpstr>
      <vt:lpstr>17 SDG-tavoitetta</vt:lpstr>
      <vt:lpstr>169 alatavoitetta</vt:lpstr>
      <vt:lpstr>Tavoitteita mitataan  joukolla indikaattoreita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SDG-analyysiprosessi</dc:title>
  <dc:creator>Palmu-Pietilä Nina</dc:creator>
  <cp:lastModifiedBy>Palmu-Pietilä Nina</cp:lastModifiedBy>
  <cp:revision>1</cp:revision>
  <dcterms:created xsi:type="dcterms:W3CDTF">2022-06-07T05:25:09Z</dcterms:created>
  <dcterms:modified xsi:type="dcterms:W3CDTF">2022-06-08T04:44:51Z</dcterms:modified>
</cp:coreProperties>
</file>