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9"/>
  </p:notesMasterIdLst>
  <p:sldIdLst>
    <p:sldId id="260" r:id="rId2"/>
    <p:sldId id="284" r:id="rId3"/>
    <p:sldId id="261" r:id="rId4"/>
    <p:sldId id="262" r:id="rId5"/>
    <p:sldId id="271" r:id="rId6"/>
    <p:sldId id="258" r:id="rId7"/>
    <p:sldId id="266" r:id="rId8"/>
    <p:sldId id="273" r:id="rId9"/>
    <p:sldId id="272" r:id="rId10"/>
    <p:sldId id="269" r:id="rId11"/>
    <p:sldId id="274" r:id="rId12"/>
    <p:sldId id="270" r:id="rId13"/>
    <p:sldId id="285" r:id="rId14"/>
    <p:sldId id="286" r:id="rId15"/>
    <p:sldId id="287" r:id="rId16"/>
    <p:sldId id="290" r:id="rId17"/>
    <p:sldId id="291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0FF"/>
    <a:srgbClr val="FA928A"/>
    <a:srgbClr val="B7F282"/>
    <a:srgbClr val="83E927"/>
    <a:srgbClr val="FED6F3"/>
    <a:srgbClr val="FFD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5960264900662E-2"/>
          <c:y val="2.6726057906458798E-2"/>
          <c:w val="0.8280353634949652"/>
          <c:h val="0.8775055679287304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4B4B"/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-631</c:v>
                </c:pt>
                <c:pt idx="1">
                  <c:v>-631</c:v>
                </c:pt>
                <c:pt idx="2">
                  <c:v>-631</c:v>
                </c:pt>
                <c:pt idx="3">
                  <c:v>-631</c:v>
                </c:pt>
                <c:pt idx="4">
                  <c:v>-631</c:v>
                </c:pt>
                <c:pt idx="5">
                  <c:v>-631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5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1">
                  <c:v>-125</c:v>
                </c:pt>
                <c:pt idx="2">
                  <c:v>-125</c:v>
                </c:pt>
                <c:pt idx="3">
                  <c:v>-125</c:v>
                </c:pt>
                <c:pt idx="4">
                  <c:v>-125</c:v>
                </c:pt>
                <c:pt idx="5">
                  <c:v>-125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 formatCode="#,##0">
                  <c:v>-125</c:v>
                </c:pt>
                <c:pt idx="3" formatCode="#,##0">
                  <c:v>-125</c:v>
                </c:pt>
                <c:pt idx="4" formatCode="#,##0">
                  <c:v>-125</c:v>
                </c:pt>
                <c:pt idx="5" formatCode="#,##0">
                  <c:v>-125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3">
                  <c:v>-250</c:v>
                </c:pt>
                <c:pt idx="4">
                  <c:v>-250</c:v>
                </c:pt>
                <c:pt idx="5">
                  <c:v>-250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2">
                  <c:v>-237</c:v>
                </c:pt>
                <c:pt idx="3">
                  <c:v>-175</c:v>
                </c:pt>
                <c:pt idx="4">
                  <c:v>-215</c:v>
                </c:pt>
                <c:pt idx="5">
                  <c:v>-265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91613824"/>
        <c:axId val="90509696"/>
      </c:barChart>
      <c:catAx>
        <c:axId val="91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90509696"/>
        <c:crosses val="autoZero"/>
        <c:auto val="1"/>
        <c:lblAlgn val="ctr"/>
        <c:lblOffset val="100"/>
        <c:noMultiLvlLbl val="0"/>
      </c:catAx>
      <c:valAx>
        <c:axId val="90509696"/>
        <c:scaling>
          <c:orientation val="minMax"/>
          <c:max val="0"/>
          <c:min val="-16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613824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6720554272515E-2"/>
          <c:y val="3.8636363636363635E-2"/>
          <c:w val="0.93879907621247116"/>
          <c:h val="0.863636363636363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Arvon muutos</c:v>
                </c:pt>
              </c:strCache>
            </c:strRef>
          </c:tx>
          <c:spPr>
            <a:ln w="31750" cmpd="sng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1"/>
            <c:bubble3D val="0"/>
          </c:dPt>
          <c:dPt>
            <c:idx val="12"/>
            <c:bubble3D val="0"/>
            <c:spPr>
              <a:ln w="31750" cmpd="sng">
                <a:solidFill>
                  <a:srgbClr val="FF0000"/>
                </a:solidFill>
                <a:prstDash val="sysDash"/>
              </a:ln>
            </c:spPr>
          </c:dPt>
          <c:dPt>
            <c:idx val="13"/>
            <c:bubble3D val="0"/>
            <c:spPr>
              <a:ln w="31750" cmpd="sng">
                <a:solidFill>
                  <a:srgbClr val="FF0000"/>
                </a:solidFill>
                <a:prstDash val="sysDash"/>
              </a:ln>
            </c:spPr>
          </c:dPt>
          <c:dPt>
            <c:idx val="14"/>
            <c:bubble3D val="0"/>
            <c:spPr>
              <a:ln w="31750" cmpd="sng">
                <a:solidFill>
                  <a:srgbClr val="FF0000"/>
                </a:solidFill>
                <a:prstDash val="sysDash"/>
              </a:ln>
            </c:spPr>
          </c:dPt>
          <c:dPt>
            <c:idx val="15"/>
            <c:bubble3D val="0"/>
            <c:spPr>
              <a:ln w="31750" cmpd="sng">
                <a:solidFill>
                  <a:srgbClr val="FF0000"/>
                </a:solidFill>
                <a:prstDash val="sysDash"/>
              </a:ln>
            </c:spPr>
          </c:dPt>
          <c:cat>
            <c:strRef>
              <c:f>Sheet1!$B$1:$N$1</c:f>
              <c:strCache>
                <c:ptCount val="13"/>
                <c:pt idx="0">
                  <c:v>2001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13*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7.2</c:v>
                </c:pt>
                <c:pt idx="1">
                  <c:v>5.0999999999999996</c:v>
                </c:pt>
                <c:pt idx="2">
                  <c:v>4.5</c:v>
                </c:pt>
                <c:pt idx="3">
                  <c:v>5.2</c:v>
                </c:pt>
                <c:pt idx="4">
                  <c:v>5.2</c:v>
                </c:pt>
                <c:pt idx="5">
                  <c:v>4.5999999999999996</c:v>
                </c:pt>
                <c:pt idx="6">
                  <c:v>5</c:v>
                </c:pt>
                <c:pt idx="7">
                  <c:v>7.9</c:v>
                </c:pt>
                <c:pt idx="8">
                  <c:v>4.2</c:v>
                </c:pt>
                <c:pt idx="9">
                  <c:v>4.2</c:v>
                </c:pt>
                <c:pt idx="10">
                  <c:v>5.4</c:v>
                </c:pt>
                <c:pt idx="11">
                  <c:v>5</c:v>
                </c:pt>
                <c:pt idx="12">
                  <c:v>2.6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Määrän muutos</c:v>
                </c:pt>
              </c:strCache>
            </c:strRef>
          </c:tx>
          <c:spPr>
            <a:ln w="31750">
              <a:solidFill>
                <a:srgbClr val="333399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1"/>
            <c:bubble3D val="0"/>
          </c:dPt>
          <c:dPt>
            <c:idx val="12"/>
            <c:bubble3D val="0"/>
            <c:spPr>
              <a:ln w="31750">
                <a:solidFill>
                  <a:srgbClr val="333399"/>
                </a:solidFill>
                <a:prstDash val="sysDash"/>
              </a:ln>
            </c:spPr>
          </c:dPt>
          <c:dPt>
            <c:idx val="13"/>
            <c:bubble3D val="0"/>
            <c:spPr>
              <a:ln w="31750">
                <a:solidFill>
                  <a:srgbClr val="333399"/>
                </a:solidFill>
                <a:prstDash val="sysDash"/>
              </a:ln>
            </c:spPr>
          </c:dPt>
          <c:dPt>
            <c:idx val="14"/>
            <c:bubble3D val="0"/>
            <c:spPr>
              <a:ln w="31750">
                <a:solidFill>
                  <a:srgbClr val="333399"/>
                </a:solidFill>
                <a:prstDash val="sysDash"/>
              </a:ln>
            </c:spPr>
          </c:dPt>
          <c:dPt>
            <c:idx val="15"/>
            <c:bubble3D val="0"/>
            <c:spPr>
              <a:ln w="31750">
                <a:solidFill>
                  <a:srgbClr val="333399"/>
                </a:solidFill>
                <a:prstDash val="sysDash"/>
              </a:ln>
            </c:spPr>
          </c:dPt>
          <c:cat>
            <c:strRef>
              <c:f>Sheet1!$B$1:$N$1</c:f>
              <c:strCache>
                <c:ptCount val="13"/>
                <c:pt idx="0">
                  <c:v>2001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13*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3.5</c:v>
                </c:pt>
                <c:pt idx="1">
                  <c:v>2.9</c:v>
                </c:pt>
                <c:pt idx="2">
                  <c:v>3.1</c:v>
                </c:pt>
                <c:pt idx="3">
                  <c:v>3.4</c:v>
                </c:pt>
                <c:pt idx="4">
                  <c:v>3.5</c:v>
                </c:pt>
                <c:pt idx="5">
                  <c:v>3.3</c:v>
                </c:pt>
                <c:pt idx="6">
                  <c:v>3.3</c:v>
                </c:pt>
                <c:pt idx="7">
                  <c:v>5.2</c:v>
                </c:pt>
                <c:pt idx="8">
                  <c:v>2</c:v>
                </c:pt>
                <c:pt idx="9">
                  <c:v>2.6</c:v>
                </c:pt>
                <c:pt idx="10">
                  <c:v>3.3</c:v>
                </c:pt>
                <c:pt idx="11">
                  <c:v>3.4</c:v>
                </c:pt>
                <c:pt idx="12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11360"/>
        <c:axId val="91712896"/>
      </c:lineChart>
      <c:catAx>
        <c:axId val="91711360"/>
        <c:scaling>
          <c:orientation val="minMax"/>
        </c:scaling>
        <c:delete val="0"/>
        <c:axPos val="b"/>
        <c:majorGridlines>
          <c:spPr>
            <a:ln w="3233">
              <a:solidFill>
                <a:schemeClr val="tx1"/>
              </a:solidFill>
              <a:prstDash val="sysDot"/>
            </a:ln>
          </c:spPr>
        </c:majorGridlines>
        <c:numFmt formatCode="@" sourceLinked="1"/>
        <c:majorTickMark val="out"/>
        <c:minorTickMark val="none"/>
        <c:tickLblPos val="nextTo"/>
        <c:spPr>
          <a:ln w="32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7128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712896"/>
        <c:scaling>
          <c:orientation val="minMax"/>
          <c:max val="9"/>
          <c:min val="0"/>
        </c:scaling>
        <c:delete val="0"/>
        <c:axPos val="l"/>
        <c:majorGridlines>
          <c:spPr>
            <a:ln w="3233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2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711360"/>
        <c:crosses val="autoZero"/>
        <c:crossBetween val="between"/>
        <c:majorUnit val="1"/>
        <c:minorUnit val="0.5"/>
      </c:valAx>
      <c:spPr>
        <a:noFill/>
        <a:ln w="1293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442188147534E-2"/>
          <c:y val="3.8636420492973542E-2"/>
          <c:w val="0.92683345115916249"/>
          <c:h val="0.879545454545454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Lainakanta, hidas kasvu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13" formatCode="0.00">
                  <c:v>15.58</c:v>
                </c:pt>
                <c:pt idx="14" formatCode="0.00">
                  <c:v>17.13</c:v>
                </c:pt>
                <c:pt idx="15" formatCode="0.00">
                  <c:v>19.23</c:v>
                </c:pt>
                <c:pt idx="16" formatCode="0.00">
                  <c:v>22.03</c:v>
                </c:pt>
                <c:pt idx="17" formatCode="0.00">
                  <c:v>25.28</c:v>
                </c:pt>
                <c:pt idx="18" formatCode="0.00">
                  <c:v>29.080000000000002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Lainakanta, perusura</c:v>
                </c:pt>
              </c:strCache>
            </c:strRef>
          </c:tx>
          <c:spPr>
            <a:ln w="34925">
              <a:solidFill>
                <a:srgbClr val="0086EA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86EA"/>
                </a:solidFill>
                <a:prstDash val="solid"/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Sheet1!$B$3:$T$3</c:f>
              <c:numCache>
                <c:formatCode>0.00</c:formatCode>
                <c:ptCount val="19"/>
                <c:pt idx="0">
                  <c:v>4.0315655097019203</c:v>
                </c:pt>
                <c:pt idx="1">
                  <c:v>4.3152560000000006</c:v>
                </c:pt>
                <c:pt idx="2">
                  <c:v>4.8329379999999995</c:v>
                </c:pt>
                <c:pt idx="3">
                  <c:v>5.6048719999999994</c:v>
                </c:pt>
                <c:pt idx="4">
                  <c:v>6.6204399999999994</c:v>
                </c:pt>
                <c:pt idx="5">
                  <c:v>7.7047160000000003</c:v>
                </c:pt>
                <c:pt idx="6">
                  <c:v>8.407585000000001</c:v>
                </c:pt>
                <c:pt idx="7">
                  <c:v>9.0113520000000005</c:v>
                </c:pt>
                <c:pt idx="8">
                  <c:v>9.5963649999999987</c:v>
                </c:pt>
                <c:pt idx="9">
                  <c:v>10.882921</c:v>
                </c:pt>
                <c:pt idx="10">
                  <c:v>11.672184999999999</c:v>
                </c:pt>
                <c:pt idx="11">
                  <c:v>12.295999999999999</c:v>
                </c:pt>
                <c:pt idx="12">
                  <c:v>13.81</c:v>
                </c:pt>
                <c:pt idx="13">
                  <c:v>15.58</c:v>
                </c:pt>
                <c:pt idx="14">
                  <c:v>17.13</c:v>
                </c:pt>
                <c:pt idx="15">
                  <c:v>19.130000000000003</c:v>
                </c:pt>
                <c:pt idx="16">
                  <c:v>21.580000000000005</c:v>
                </c:pt>
                <c:pt idx="17">
                  <c:v>24.430000000000003</c:v>
                </c:pt>
                <c:pt idx="18">
                  <c:v>27.680000000000003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Tavoiteura ( =n. 8 % BKT:sta)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13" formatCode="0.00">
                  <c:v>15.58</c:v>
                </c:pt>
                <c:pt idx="14" formatCode="0.00">
                  <c:v>15.84810535654352</c:v>
                </c:pt>
                <c:pt idx="15" formatCode="0.00">
                  <c:v>16.37129596073104</c:v>
                </c:pt>
                <c:pt idx="16" formatCode="0.00">
                  <c:v>16.989170798883993</c:v>
                </c:pt>
                <c:pt idx="17" formatCode="0.00">
                  <c:v>17.617770118442699</c:v>
                </c:pt>
                <c:pt idx="18" formatCode="0.00">
                  <c:v>18.252009842706638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98528"/>
        <c:axId val="92238976"/>
      </c:lineChart>
      <c:catAx>
        <c:axId val="91798528"/>
        <c:scaling>
          <c:orientation val="minMax"/>
        </c:scaling>
        <c:delete val="0"/>
        <c:axPos val="b"/>
        <c:majorGridlines>
          <c:spPr>
            <a:ln w="3163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22389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2238976"/>
        <c:scaling>
          <c:orientation val="minMax"/>
          <c:max val="30"/>
          <c:min val="0"/>
        </c:scaling>
        <c:delete val="0"/>
        <c:axPos val="l"/>
        <c:majorGridlines>
          <c:spPr>
            <a:ln w="3163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out"/>
        <c:minorTickMark val="in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798528"/>
        <c:crosses val="autoZero"/>
        <c:crossBetween val="between"/>
        <c:majorUnit val="5"/>
        <c:minorUnit val="1"/>
      </c:valAx>
      <c:spPr>
        <a:noFill/>
        <a:ln w="126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588332805148581"/>
          <c:y val="0.2101152577246288"/>
          <c:w val="0.39790314716852343"/>
          <c:h val="0.17348874831629624"/>
        </c:manualLayout>
      </c:layout>
      <c:overlay val="0"/>
      <c:spPr>
        <a:solidFill>
          <a:srgbClr val="FFFFFF"/>
        </a:solidFill>
        <a:ln w="3163">
          <a:solidFill>
            <a:schemeClr val="tx1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10392609699776E-2"/>
          <c:y val="3.584944912328903E-2"/>
          <c:w val="0.9040105068135833"/>
          <c:h val="0.882332532645968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Poistot (= tavoiteura 2014-18)</c:v>
                </c:pt>
              </c:strCache>
            </c:strRef>
          </c:tx>
          <c:spPr>
            <a:ln w="28575">
              <a:solidFill>
                <a:schemeClr val="tx2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Sheet1!$B$2:$T$2</c:f>
              <c:numCache>
                <c:formatCode>0.0</c:formatCode>
                <c:ptCount val="19"/>
                <c:pt idx="0">
                  <c:v>1.4211001845021554</c:v>
                </c:pt>
                <c:pt idx="1">
                  <c:v>1.4500360000000001</c:v>
                </c:pt>
                <c:pt idx="2">
                  <c:v>1.5588390000000001</c:v>
                </c:pt>
                <c:pt idx="3">
                  <c:v>1.6107130000000003</c:v>
                </c:pt>
                <c:pt idx="4">
                  <c:v>1.6924940000000002</c:v>
                </c:pt>
                <c:pt idx="5">
                  <c:v>1.7568589999999999</c:v>
                </c:pt>
                <c:pt idx="6">
                  <c:v>1.7816869999999998</c:v>
                </c:pt>
                <c:pt idx="7">
                  <c:v>1.8389579999999999</c:v>
                </c:pt>
                <c:pt idx="8">
                  <c:v>1.9434</c:v>
                </c:pt>
                <c:pt idx="9">
                  <c:v>2.0361069999999999</c:v>
                </c:pt>
                <c:pt idx="10">
                  <c:v>2.1559379999999999</c:v>
                </c:pt>
                <c:pt idx="11" formatCode="0.00">
                  <c:v>2.2290000000000001</c:v>
                </c:pt>
                <c:pt idx="12" formatCode="0.00">
                  <c:v>2.4</c:v>
                </c:pt>
                <c:pt idx="13" formatCode="0.00">
                  <c:v>2.57</c:v>
                </c:pt>
                <c:pt idx="14" formatCode="0.00">
                  <c:v>2.65</c:v>
                </c:pt>
                <c:pt idx="15" formatCode="0.00">
                  <c:v>2.7481481481481498</c:v>
                </c:pt>
                <c:pt idx="16" formatCode="0.00">
                  <c:v>2.8462962962963001</c:v>
                </c:pt>
                <c:pt idx="17" formatCode="0.00">
                  <c:v>2.94444444444445</c:v>
                </c:pt>
                <c:pt idx="18" formatCode="0.00">
                  <c:v>3.0425925925925901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Vuosikate, perusura</c:v>
                </c:pt>
              </c:strCache>
            </c:strRef>
          </c:tx>
          <c:spPr>
            <a:ln w="34925">
              <a:solidFill>
                <a:srgbClr val="0086EA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86EA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Sheet1!$B$3:$T$3</c:f>
              <c:numCache>
                <c:formatCode>0.00</c:formatCode>
                <c:ptCount val="19"/>
                <c:pt idx="0">
                  <c:v>1.6980993082430587</c:v>
                </c:pt>
                <c:pt idx="1">
                  <c:v>1.9526890000000015</c:v>
                </c:pt>
                <c:pt idx="2">
                  <c:v>2.2625569999999993</c:v>
                </c:pt>
                <c:pt idx="3">
                  <c:v>1.5842380000000045</c:v>
                </c:pt>
                <c:pt idx="4">
                  <c:v>1.4398240000000051</c:v>
                </c:pt>
                <c:pt idx="5">
                  <c:v>1.4767779999999979</c:v>
                </c:pt>
                <c:pt idx="6">
                  <c:v>2.1043049999999996</c:v>
                </c:pt>
                <c:pt idx="7">
                  <c:v>2.3872130000000009</c:v>
                </c:pt>
                <c:pt idx="8">
                  <c:v>2.4007989999999992</c:v>
                </c:pt>
                <c:pt idx="9">
                  <c:v>2.3061440000000011</c:v>
                </c:pt>
                <c:pt idx="10">
                  <c:v>3.0254940000000001</c:v>
                </c:pt>
                <c:pt idx="11">
                  <c:v>2.548</c:v>
                </c:pt>
                <c:pt idx="12">
                  <c:v>1.79</c:v>
                </c:pt>
                <c:pt idx="13">
                  <c:v>2.6699999999999995</c:v>
                </c:pt>
                <c:pt idx="14">
                  <c:v>1.9999999999999964</c:v>
                </c:pt>
                <c:pt idx="15">
                  <c:v>1.8306949618052568</c:v>
                </c:pt>
                <c:pt idx="16">
                  <c:v>1.3263616860060745</c:v>
                </c:pt>
                <c:pt idx="17">
                  <c:v>1.0298608672109633</c:v>
                </c:pt>
                <c:pt idx="18">
                  <c:v>0.6003361068583648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Vuosikate, hidas kasvu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Sheet1!$B$1:$T$1</c:f>
              <c:strCache>
                <c:ptCount val="19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13" formatCode="0.00">
                  <c:v>2.6699999999999995</c:v>
                </c:pt>
                <c:pt idx="14" formatCode="0.00">
                  <c:v>1.9999999999999964</c:v>
                </c:pt>
                <c:pt idx="15" formatCode="0.00">
                  <c:v>1.5881999999999967</c:v>
                </c:pt>
                <c:pt idx="16" formatCode="0.00">
                  <c:v>1.0457836399999954</c:v>
                </c:pt>
                <c:pt idx="17" formatCode="0.00">
                  <c:v>0.5795566114399936</c:v>
                </c:pt>
                <c:pt idx="18" formatCode="0.00">
                  <c:v>-0.14215687010896039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60352"/>
        <c:axId val="91952640"/>
      </c:lineChart>
      <c:catAx>
        <c:axId val="91860352"/>
        <c:scaling>
          <c:orientation val="minMax"/>
        </c:scaling>
        <c:delete val="0"/>
        <c:axPos val="b"/>
        <c:majorGridlines>
          <c:spPr>
            <a:ln w="3163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9526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952640"/>
        <c:scaling>
          <c:orientation val="minMax"/>
          <c:max val="3.5"/>
          <c:min val="-0.5"/>
        </c:scaling>
        <c:delete val="0"/>
        <c:axPos val="l"/>
        <c:majorGridlines>
          <c:spPr>
            <a:ln w="3163">
              <a:solidFill>
                <a:schemeClr val="tx1"/>
              </a:solidFill>
              <a:prstDash val="sysDot"/>
            </a:ln>
          </c:spPr>
        </c:majorGridlines>
        <c:numFmt formatCode="#,##0.0" sourceLinked="0"/>
        <c:majorTickMark val="out"/>
        <c:minorTickMark val="in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1860352"/>
        <c:crosses val="autoZero"/>
        <c:crossBetween val="between"/>
        <c:majorUnit val="0.5"/>
        <c:minorUnit val="0.1"/>
      </c:valAx>
      <c:spPr>
        <a:noFill/>
        <a:ln w="126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303503083786353"/>
          <c:y val="0.57520850715329963"/>
          <c:w val="0.39790314716852343"/>
          <c:h val="0.18742360516471879"/>
        </c:manualLayout>
      </c:layout>
      <c:overlay val="0"/>
      <c:spPr>
        <a:solidFill>
          <a:srgbClr val="FFFFFF"/>
        </a:solidFill>
        <a:ln w="3163">
          <a:solidFill>
            <a:schemeClr val="tx1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0.39784</cdr:x>
      <cdr:y>0.64118</cdr:y>
    </cdr:from>
    <cdr:to>
      <cdr:x>0.51148</cdr:x>
      <cdr:y>0.70451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521000" y="2916224"/>
          <a:ext cx="720103" cy="28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0.13636</cdr:x>
      <cdr:y>0.37399</cdr:y>
    </cdr:from>
    <cdr:to>
      <cdr:x>0.22727</cdr:x>
      <cdr:y>0.43732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64096" y="1700983"/>
          <a:ext cx="576070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0.18182</cdr:x>
      <cdr:y>0.50663</cdr:y>
    </cdr:from>
    <cdr:to>
      <cdr:x>0.35227</cdr:x>
      <cdr:y>0.56996</cdr:y>
    </cdr:to>
    <cdr:sp macro="" textlink="">
      <cdr:nvSpPr>
        <cdr:cNvPr id="5" name="Tekstiruutu 1"/>
        <cdr:cNvSpPr txBox="1"/>
      </cdr:nvSpPr>
      <cdr:spPr>
        <a:xfrm xmlns:a="http://schemas.openxmlformats.org/drawingml/2006/main">
          <a:off x="1152128" y="2304251"/>
          <a:ext cx="1080120" cy="28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Uutta -362</a:t>
          </a:r>
          <a:endParaRPr lang="fi-FI" sz="1400" b="1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0.81913</cdr:x>
      <cdr:y>0.79161</cdr:y>
    </cdr:from>
    <cdr:to>
      <cdr:x>0.93276</cdr:x>
      <cdr:y>0.85494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5190608" y="3600400"/>
          <a:ext cx="720039" cy="28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0.53409</cdr:x>
      <cdr:y>0.73264</cdr:y>
    </cdr:from>
    <cdr:to>
      <cdr:x>0.65909</cdr:x>
      <cdr:y>0.79596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384376" y="3332170"/>
          <a:ext cx="792088" cy="287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-1 306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0.68353</cdr:x>
      <cdr:y>0.75995</cdr:y>
    </cdr:from>
    <cdr:to>
      <cdr:x>0.80052</cdr:x>
      <cdr:y>0.82328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4331331" y="3456382"/>
          <a:ext cx="741331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-1 346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0.27273</cdr:x>
      <cdr:y>0.4433</cdr:y>
    </cdr:from>
    <cdr:to>
      <cdr:x>0.36364</cdr:x>
      <cdr:y>0.50663</cdr:y>
    </cdr:to>
    <cdr:sp macro="" textlink="">
      <cdr:nvSpPr>
        <cdr:cNvPr id="10" name="Tekstiruutu 1"/>
        <cdr:cNvSpPr txBox="1"/>
      </cdr:nvSpPr>
      <cdr:spPr>
        <a:xfrm xmlns:a="http://schemas.openxmlformats.org/drawingml/2006/main">
          <a:off x="1728192" y="2016224"/>
          <a:ext cx="576070" cy="28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4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28.3.2014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96260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05" indent="-285732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31" indent="-22858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02" indent="-22858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275" indent="-22858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447" indent="-2285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619" indent="-2285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792" indent="-2285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964" indent="-2285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B2968-1ECD-4E59-8C9F-476488A2523E}" type="slidenum">
              <a:rPr lang="fi-FI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15972" indent="-27537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01497" indent="-2203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42095" indent="-2203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82695" indent="-2203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23293" indent="-220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63892" indent="-220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04491" indent="-220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745090" indent="-220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i-FI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689710" indent="-265274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061095" indent="-21222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485530" indent="-21222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1909968" indent="-212220" algn="ctr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334409" indent="-21222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758844" indent="-21222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183283" indent="-21222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607720" indent="-21222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D124A3ED-E378-4553-B704-52C2BAD4BE69}" type="slidenum">
              <a:rPr lang="fi-FI" sz="1200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defRPr/>
              </a:pPr>
              <a:t>27</a:t>
            </a:fld>
            <a:endParaRPr lang="fi-FI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sz="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nat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027736"/>
          </a:xfrm>
        </p:spPr>
        <p:txBody>
          <a:bodyPr>
            <a:normAutofit/>
          </a:bodyPr>
          <a:lstStyle/>
          <a:p>
            <a:r>
              <a:rPr lang="fi-FI" dirty="0" smtClean="0"/>
              <a:t>Kymenlaakson kuntapäivä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Kari-Pekka Mäki-Lohiluoma</a:t>
            </a:r>
          </a:p>
          <a:p>
            <a:r>
              <a:rPr lang="fi-FI" dirty="0" smtClean="0"/>
              <a:t>Toimitusjohtaja</a:t>
            </a:r>
          </a:p>
          <a:p>
            <a:r>
              <a:rPr lang="fi-FI" dirty="0" smtClean="0"/>
              <a:t>28.3.2014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n numeron paikkamerkki 1"/>
          <p:cNvSpPr txBox="1">
            <a:spLocks noGrp="1"/>
          </p:cNvSpPr>
          <p:nvPr/>
        </p:nvSpPr>
        <p:spPr bwMode="auto">
          <a:xfrm>
            <a:off x="8408988" y="5605463"/>
            <a:ext cx="482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0BB601-2E06-4A23-ADCD-2DD40E23042F}" type="slidenum">
              <a:rPr lang="fi-FI" altLang="fi-FI" sz="10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51203" name="Tekstiruutu 1"/>
          <p:cNvSpPr txBox="1">
            <a:spLocks noChangeArrowheads="1"/>
          </p:cNvSpPr>
          <p:nvPr/>
        </p:nvSpPr>
        <p:spPr bwMode="auto">
          <a:xfrm>
            <a:off x="1817688" y="44450"/>
            <a:ext cx="543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3200" b="1"/>
              <a:t>Uudistusten aikataulut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39700" y="669925"/>
            <a:ext cx="8718550" cy="5680075"/>
          </a:xfrm>
          <a:prstGeom prst="rect">
            <a:avLst/>
          </a:prstGeom>
          <a:solidFill>
            <a:srgbClr val="FFFF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 flipH="1">
            <a:off x="3673475" y="677863"/>
            <a:ext cx="0" cy="5694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uora yhdysviiva 3"/>
          <p:cNvCxnSpPr/>
          <p:nvPr/>
        </p:nvCxnSpPr>
        <p:spPr>
          <a:xfrm>
            <a:off x="5453063" y="677863"/>
            <a:ext cx="3175" cy="5694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4498975" y="1036638"/>
            <a:ext cx="0" cy="5321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1063625" y="1052513"/>
            <a:ext cx="11113" cy="5319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2809875" y="1052513"/>
            <a:ext cx="12700" cy="5321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150813" y="1050925"/>
            <a:ext cx="8701087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1" name="Tekstiruutu 6"/>
          <p:cNvSpPr txBox="1">
            <a:spLocks noChangeArrowheads="1"/>
          </p:cNvSpPr>
          <p:nvPr/>
        </p:nvSpPr>
        <p:spPr bwMode="auto">
          <a:xfrm>
            <a:off x="695325" y="692150"/>
            <a:ext cx="7366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latin typeface="Calibri" pitchFamily="34" charset="0"/>
              </a:rPr>
              <a:t>2012</a:t>
            </a:r>
          </a:p>
        </p:txBody>
      </p:sp>
      <p:sp>
        <p:nvSpPr>
          <p:cNvPr id="51212" name="Tekstiruutu 7"/>
          <p:cNvSpPr txBox="1">
            <a:spLocks noChangeArrowheads="1"/>
          </p:cNvSpPr>
          <p:nvPr/>
        </p:nvSpPr>
        <p:spPr bwMode="auto">
          <a:xfrm>
            <a:off x="2435225" y="720725"/>
            <a:ext cx="749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latin typeface="Calibri" pitchFamily="34" charset="0"/>
              </a:rPr>
              <a:t>2013</a:t>
            </a:r>
          </a:p>
        </p:txBody>
      </p:sp>
      <p:sp>
        <p:nvSpPr>
          <p:cNvPr id="11" name="Suorakulmio 10"/>
          <p:cNvSpPr/>
          <p:nvPr/>
        </p:nvSpPr>
        <p:spPr>
          <a:xfrm rot="5400000">
            <a:off x="198658" y="2355368"/>
            <a:ext cx="720080" cy="792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Alue-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kierros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ja kuntien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err="1">
                <a:solidFill>
                  <a:srgbClr val="000000"/>
                </a:solidFill>
                <a:cs typeface="Arial" charset="0"/>
              </a:rPr>
              <a:t>kuulemi-</a:t>
            </a:r>
            <a:r>
              <a:rPr lang="fi-FI" sz="9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fi-FI" sz="900" dirty="0">
                <a:solidFill>
                  <a:srgbClr val="000000"/>
                </a:solidFill>
                <a:cs typeface="Arial" charset="0"/>
              </a:rPr>
            </a:br>
            <a:r>
              <a:rPr lang="fi-FI" sz="900" dirty="0" err="1">
                <a:solidFill>
                  <a:srgbClr val="000000"/>
                </a:solidFill>
                <a:cs typeface="Arial" charset="0"/>
              </a:rPr>
              <a:t>nen</a:t>
            </a:r>
            <a:endParaRPr lang="fi-FI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14" name="Tekstiruutu 15"/>
          <p:cNvSpPr txBox="1">
            <a:spLocks noChangeArrowheads="1"/>
          </p:cNvSpPr>
          <p:nvPr/>
        </p:nvSpPr>
        <p:spPr bwMode="auto">
          <a:xfrm>
            <a:off x="4160838" y="720725"/>
            <a:ext cx="749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 b="1">
                <a:latin typeface="Calibri" pitchFamily="34" charset="0"/>
              </a:rPr>
              <a:t>2014</a:t>
            </a:r>
          </a:p>
        </p:txBody>
      </p:sp>
      <p:sp>
        <p:nvSpPr>
          <p:cNvPr id="51215" name="Tekstiruutu 63"/>
          <p:cNvSpPr txBox="1">
            <a:spLocks noChangeArrowheads="1"/>
          </p:cNvSpPr>
          <p:nvPr/>
        </p:nvSpPr>
        <p:spPr bwMode="auto">
          <a:xfrm>
            <a:off x="2774950" y="4500563"/>
            <a:ext cx="184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1000">
              <a:solidFill>
                <a:srgbClr val="000000"/>
              </a:solidFill>
            </a:endParaRPr>
          </a:p>
        </p:txBody>
      </p:sp>
      <p:sp>
        <p:nvSpPr>
          <p:cNvPr id="51216" name="Text Box 57"/>
          <p:cNvSpPr txBox="1">
            <a:spLocks noChangeArrowheads="1"/>
          </p:cNvSpPr>
          <p:nvPr/>
        </p:nvSpPr>
        <p:spPr bwMode="auto">
          <a:xfrm>
            <a:off x="5953125" y="695325"/>
            <a:ext cx="11985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i-FI" altLang="fi-FI" sz="1600" b="1">
                <a:latin typeface="Calibri" pitchFamily="34" charset="0"/>
              </a:rPr>
              <a:t>2015</a:t>
            </a:r>
          </a:p>
        </p:txBody>
      </p:sp>
      <p:cxnSp>
        <p:nvCxnSpPr>
          <p:cNvPr id="37" name="Suora yhdysviiva 36"/>
          <p:cNvCxnSpPr/>
          <p:nvPr/>
        </p:nvCxnSpPr>
        <p:spPr>
          <a:xfrm>
            <a:off x="1957388" y="677863"/>
            <a:ext cx="0" cy="5680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/>
          <p:cNvCxnSpPr/>
          <p:nvPr/>
        </p:nvCxnSpPr>
        <p:spPr>
          <a:xfrm>
            <a:off x="6300788" y="1050925"/>
            <a:ext cx="0" cy="5321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3"/>
          <p:cNvCxnSpPr/>
          <p:nvPr/>
        </p:nvCxnSpPr>
        <p:spPr>
          <a:xfrm>
            <a:off x="7151688" y="677863"/>
            <a:ext cx="0" cy="5694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/>
          <p:cNvCxnSpPr/>
          <p:nvPr/>
        </p:nvCxnSpPr>
        <p:spPr>
          <a:xfrm>
            <a:off x="8002588" y="1050925"/>
            <a:ext cx="0" cy="5321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1" name="Text Box 57"/>
          <p:cNvSpPr txBox="1">
            <a:spLocks noChangeArrowheads="1"/>
          </p:cNvSpPr>
          <p:nvPr/>
        </p:nvSpPr>
        <p:spPr bwMode="auto">
          <a:xfrm>
            <a:off x="7693025" y="706438"/>
            <a:ext cx="11985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002E6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»"/>
              <a:defRPr sz="2000">
                <a:solidFill>
                  <a:srgbClr val="002E6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rgbClr val="002E6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400">
                <a:solidFill>
                  <a:srgbClr val="002E6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"/>
              </a:spcBef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»"/>
              <a:defRPr sz="1400">
                <a:solidFill>
                  <a:srgbClr val="002E63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i-FI" altLang="fi-FI" sz="1600" b="1">
                <a:latin typeface="Calibri" pitchFamily="34" charset="0"/>
              </a:rPr>
              <a:t>2016</a:t>
            </a:r>
          </a:p>
        </p:txBody>
      </p:sp>
      <p:sp>
        <p:nvSpPr>
          <p:cNvPr id="50" name="Suorakulmio 49"/>
          <p:cNvSpPr/>
          <p:nvPr/>
        </p:nvSpPr>
        <p:spPr>
          <a:xfrm>
            <a:off x="5449888" y="1628775"/>
            <a:ext cx="3402012" cy="811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rgbClr val="002E63"/>
                </a:solidFill>
              </a:rPr>
              <a:t>Kuntien yhdistymiset voimaan 2015 – 2017, kuitenkin viimeistään 1.1.2017</a:t>
            </a:r>
          </a:p>
        </p:txBody>
      </p:sp>
      <p:sp>
        <p:nvSpPr>
          <p:cNvPr id="75" name="Suorakulmio 74"/>
          <p:cNvSpPr/>
          <p:nvPr/>
        </p:nvSpPr>
        <p:spPr>
          <a:xfrm>
            <a:off x="142875" y="1654175"/>
            <a:ext cx="828675" cy="43338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>
                <a:solidFill>
                  <a:srgbClr val="002E63"/>
                </a:solidFill>
              </a:rPr>
              <a:t>Kesäkuu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>
                <a:solidFill>
                  <a:srgbClr val="002E63"/>
                </a:solidFill>
              </a:rPr>
              <a:t>kriteerit </a:t>
            </a:r>
          </a:p>
        </p:txBody>
      </p:sp>
      <p:sp>
        <p:nvSpPr>
          <p:cNvPr id="77" name="Suorakulmio 76"/>
          <p:cNvSpPr/>
          <p:nvPr/>
        </p:nvSpPr>
        <p:spPr>
          <a:xfrm>
            <a:off x="3311525" y="2439988"/>
            <a:ext cx="3840163" cy="333375"/>
          </a:xfrm>
          <a:prstGeom prst="rect">
            <a:avLst/>
          </a:prstGeom>
          <a:solidFill>
            <a:srgbClr val="9ED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2E63"/>
                </a:solidFill>
              </a:rPr>
              <a:t>Mahdolliset valtion käynnistämät erityisselvitykset, ainakin 12 kaupunkiseutua</a:t>
            </a:r>
          </a:p>
        </p:txBody>
      </p:sp>
      <p:sp>
        <p:nvSpPr>
          <p:cNvPr id="34" name="Suorakulmio 33"/>
          <p:cNvSpPr/>
          <p:nvPr/>
        </p:nvSpPr>
        <p:spPr>
          <a:xfrm>
            <a:off x="152400" y="1069975"/>
            <a:ext cx="1279525" cy="574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>
                <a:solidFill>
                  <a:srgbClr val="000000"/>
                </a:solidFill>
              </a:rPr>
              <a:t>Rakennelaki-työryhmä</a:t>
            </a:r>
          </a:p>
        </p:txBody>
      </p:sp>
      <p:sp>
        <p:nvSpPr>
          <p:cNvPr id="63" name="Suorakulmio 62"/>
          <p:cNvSpPr/>
          <p:nvPr/>
        </p:nvSpPr>
        <p:spPr>
          <a:xfrm>
            <a:off x="3667125" y="4338638"/>
            <a:ext cx="1782763" cy="603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HE + eduskuntakäsittely</a:t>
            </a:r>
          </a:p>
        </p:txBody>
      </p:sp>
      <p:sp>
        <p:nvSpPr>
          <p:cNvPr id="51" name="Suorakulmio 50"/>
          <p:cNvSpPr/>
          <p:nvPr/>
        </p:nvSpPr>
        <p:spPr>
          <a:xfrm>
            <a:off x="1198563" y="4338638"/>
            <a:ext cx="2474912" cy="603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Valtionosuusjärjestelmän uudistaminen – selvityshenkilön esitys 2013 loppuun mennessä</a:t>
            </a:r>
          </a:p>
        </p:txBody>
      </p:sp>
      <p:sp>
        <p:nvSpPr>
          <p:cNvPr id="57" name="Suorakulmio 56"/>
          <p:cNvSpPr/>
          <p:nvPr/>
        </p:nvSpPr>
        <p:spPr>
          <a:xfrm>
            <a:off x="1187450" y="3732213"/>
            <a:ext cx="3092450" cy="56038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Kuntalain  kokonaisuudistus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Luonnos laista 15.4.2014 mennessä</a:t>
            </a:r>
          </a:p>
        </p:txBody>
      </p:sp>
      <p:sp>
        <p:nvSpPr>
          <p:cNvPr id="62" name="Suorakulmio 61"/>
          <p:cNvSpPr/>
          <p:nvPr/>
        </p:nvSpPr>
        <p:spPr>
          <a:xfrm>
            <a:off x="4279900" y="3732213"/>
            <a:ext cx="1158875" cy="560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HE + eduskuntakäsittely</a:t>
            </a:r>
          </a:p>
        </p:txBody>
      </p:sp>
      <p:sp>
        <p:nvSpPr>
          <p:cNvPr id="41" name="Suorakulmio 40"/>
          <p:cNvSpPr/>
          <p:nvPr/>
        </p:nvSpPr>
        <p:spPr>
          <a:xfrm>
            <a:off x="3168650" y="1649413"/>
            <a:ext cx="1204913" cy="438150"/>
          </a:xfrm>
          <a:prstGeom prst="rect">
            <a:avLst/>
          </a:prstGeom>
          <a:solidFill>
            <a:srgbClr val="ABE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2060"/>
                </a:solidFill>
              </a:rPr>
              <a:t>Arvio uudistuksesta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2060"/>
                </a:solidFill>
              </a:rPr>
              <a:t>21.1.2014  ja 4/2014</a:t>
            </a:r>
          </a:p>
        </p:txBody>
      </p:sp>
      <p:sp>
        <p:nvSpPr>
          <p:cNvPr id="43" name="Suorakulmio 42"/>
          <p:cNvSpPr/>
          <p:nvPr/>
        </p:nvSpPr>
        <p:spPr>
          <a:xfrm rot="5400000">
            <a:off x="2633043" y="2268347"/>
            <a:ext cx="406400" cy="1425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  <a:cs typeface="Arial" charset="0"/>
              </a:rPr>
              <a:t>Kuntien ilmoitus selvityskumppaneista 2.12.2013</a:t>
            </a:r>
          </a:p>
        </p:txBody>
      </p:sp>
      <p:sp>
        <p:nvSpPr>
          <p:cNvPr id="44" name="Suorakulmio 43"/>
          <p:cNvSpPr/>
          <p:nvPr/>
        </p:nvSpPr>
        <p:spPr>
          <a:xfrm>
            <a:off x="1184275" y="2106613"/>
            <a:ext cx="4254500" cy="33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2E63"/>
                </a:solidFill>
              </a:rPr>
              <a:t>Selvitysalueiden muodostaminen  ja kuntien selvitykset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2E63"/>
                </a:solidFill>
              </a:rPr>
              <a:t>(aikataulusta säädetään erikseen)</a:t>
            </a:r>
          </a:p>
        </p:txBody>
      </p:sp>
      <p:sp>
        <p:nvSpPr>
          <p:cNvPr id="9" name="Nuoli oikealle 8"/>
          <p:cNvSpPr/>
          <p:nvPr/>
        </p:nvSpPr>
        <p:spPr>
          <a:xfrm>
            <a:off x="2936875" y="765175"/>
            <a:ext cx="6038850" cy="1166813"/>
          </a:xfrm>
          <a:prstGeom prst="rightArrow">
            <a:avLst/>
          </a:prstGeom>
          <a:solidFill>
            <a:srgbClr val="89E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000000"/>
                </a:solidFill>
                <a:cs typeface="Arial" charset="0"/>
              </a:rPr>
              <a:t>Kuntarakennelaki voimaan 1.7.2013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1528763" y="1057275"/>
            <a:ext cx="1395412" cy="587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>
                <a:solidFill>
                  <a:srgbClr val="000000"/>
                </a:solidFill>
                <a:cs typeface="Arial" charset="0"/>
              </a:rPr>
              <a:t>Lakiluonnos ja HE eduskunnalle</a:t>
            </a:r>
          </a:p>
        </p:txBody>
      </p:sp>
      <p:sp>
        <p:nvSpPr>
          <p:cNvPr id="45" name="Suorakulmio 44"/>
          <p:cNvSpPr/>
          <p:nvPr/>
        </p:nvSpPr>
        <p:spPr>
          <a:xfrm>
            <a:off x="4498975" y="4986338"/>
            <a:ext cx="928688" cy="5222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8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 err="1">
                <a:solidFill>
                  <a:srgbClr val="000000"/>
                </a:solidFill>
              </a:rPr>
              <a:t>Eduskun-takäsittely</a:t>
            </a:r>
            <a:endParaRPr lang="fi-FI" sz="8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" name="Suorakulmio 46"/>
          <p:cNvSpPr/>
          <p:nvPr/>
        </p:nvSpPr>
        <p:spPr>
          <a:xfrm>
            <a:off x="1060450" y="1657350"/>
            <a:ext cx="990600" cy="449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Metropoli-selvitys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5.3.2013</a:t>
            </a:r>
          </a:p>
        </p:txBody>
      </p:sp>
      <p:sp>
        <p:nvSpPr>
          <p:cNvPr id="48" name="Suorakulmio 47"/>
          <p:cNvSpPr/>
          <p:nvPr/>
        </p:nvSpPr>
        <p:spPr>
          <a:xfrm>
            <a:off x="1150938" y="5530850"/>
            <a:ext cx="1062037" cy="3889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 err="1">
                <a:solidFill>
                  <a:srgbClr val="000000"/>
                </a:solidFill>
              </a:rPr>
              <a:t>Sote-selvi-tyshenkilöt</a:t>
            </a:r>
            <a:r>
              <a:rPr lang="fi-FI" sz="800" dirty="0">
                <a:solidFill>
                  <a:srgbClr val="000000"/>
                </a:solidFill>
              </a:rPr>
              <a:t> 19.3.2013</a:t>
            </a:r>
          </a:p>
        </p:txBody>
      </p:sp>
      <p:sp>
        <p:nvSpPr>
          <p:cNvPr id="49" name="Suorakulmio 48"/>
          <p:cNvSpPr/>
          <p:nvPr/>
        </p:nvSpPr>
        <p:spPr>
          <a:xfrm>
            <a:off x="3419475" y="2787650"/>
            <a:ext cx="1042988" cy="396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Selvitysalueesta poikkeaminen</a:t>
            </a:r>
          </a:p>
        </p:txBody>
      </p:sp>
      <p:sp>
        <p:nvSpPr>
          <p:cNvPr id="52" name="Suorakulmio 51"/>
          <p:cNvSpPr/>
          <p:nvPr/>
        </p:nvSpPr>
        <p:spPr>
          <a:xfrm>
            <a:off x="2206625" y="4989513"/>
            <a:ext cx="1460500" cy="52228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 err="1">
                <a:solidFill>
                  <a:srgbClr val="000000"/>
                </a:solidFill>
              </a:rPr>
              <a:t>Sote</a:t>
            </a:r>
            <a:r>
              <a:rPr lang="fi-FI" sz="800" dirty="0">
                <a:solidFill>
                  <a:srgbClr val="000000"/>
                </a:solidFill>
              </a:rPr>
              <a:t> järjestämislaki väliraportti 30.6.2013. loppuraportti 31.12.2013</a:t>
            </a:r>
          </a:p>
        </p:txBody>
      </p:sp>
      <p:sp>
        <p:nvSpPr>
          <p:cNvPr id="84" name="Suorakulmio 83"/>
          <p:cNvSpPr/>
          <p:nvPr/>
        </p:nvSpPr>
        <p:spPr>
          <a:xfrm>
            <a:off x="150813" y="4995863"/>
            <a:ext cx="1900237" cy="5238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 err="1">
                <a:solidFill>
                  <a:srgbClr val="000000"/>
                </a:solidFill>
              </a:rPr>
              <a:t>Sote</a:t>
            </a:r>
            <a:endParaRPr lang="fi-FI" sz="10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rgbClr val="000000"/>
                </a:solidFill>
              </a:rPr>
              <a:t>Palvelurakennetyöryhmä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</a:rPr>
              <a:t>11.1.2013</a:t>
            </a:r>
          </a:p>
        </p:txBody>
      </p:sp>
      <p:sp>
        <p:nvSpPr>
          <p:cNvPr id="54" name="Suorakulmio 53"/>
          <p:cNvSpPr/>
          <p:nvPr/>
        </p:nvSpPr>
        <p:spPr>
          <a:xfrm>
            <a:off x="2055813" y="5530850"/>
            <a:ext cx="1201737" cy="388938"/>
          </a:xfrm>
          <a:prstGeom prst="rect">
            <a:avLst/>
          </a:prstGeom>
          <a:solidFill>
            <a:srgbClr val="ABE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Hallituksen </a:t>
            </a:r>
            <a:r>
              <a:rPr lang="fi-FI" sz="800" dirty="0" err="1">
                <a:solidFill>
                  <a:srgbClr val="000000"/>
                </a:solidFill>
              </a:rPr>
              <a:t>sote-</a:t>
            </a:r>
            <a:r>
              <a:rPr lang="fi-FI" sz="800" dirty="0">
                <a:solidFill>
                  <a:srgbClr val="000000"/>
                </a:solidFill>
              </a:rPr>
              <a:t> ja kuntauudistustyö-ryhmä15.5.</a:t>
            </a:r>
          </a:p>
        </p:txBody>
      </p:sp>
      <p:sp>
        <p:nvSpPr>
          <p:cNvPr id="55" name="Suorakulmio 54"/>
          <p:cNvSpPr/>
          <p:nvPr/>
        </p:nvSpPr>
        <p:spPr>
          <a:xfrm>
            <a:off x="1979613" y="1646238"/>
            <a:ext cx="819150" cy="4508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  <a:cs typeface="Arial" charset="0"/>
              </a:rPr>
              <a:t>Kuntien lausunnot 22.5.2013</a:t>
            </a:r>
          </a:p>
        </p:txBody>
      </p:sp>
      <p:sp>
        <p:nvSpPr>
          <p:cNvPr id="56" name="Suorakulmio 55"/>
          <p:cNvSpPr/>
          <p:nvPr/>
        </p:nvSpPr>
        <p:spPr>
          <a:xfrm>
            <a:off x="3941763" y="5003800"/>
            <a:ext cx="519112" cy="4873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HE 05/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59" name="Nuoli oikealle 58"/>
          <p:cNvSpPr/>
          <p:nvPr/>
        </p:nvSpPr>
        <p:spPr>
          <a:xfrm>
            <a:off x="7092950" y="5445125"/>
            <a:ext cx="1943100" cy="10461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 err="1">
                <a:solidFill>
                  <a:srgbClr val="000000"/>
                </a:solidFill>
                <a:cs typeface="Calibri" pitchFamily="34" charset="0"/>
              </a:rPr>
              <a:t>Sote-alueet</a:t>
            </a:r>
            <a:r>
              <a:rPr lang="fi-FI" sz="900" dirty="0">
                <a:solidFill>
                  <a:srgbClr val="000000"/>
                </a:solidFill>
                <a:cs typeface="Calibri" pitchFamily="34" charset="0"/>
              </a:rPr>
              <a:t> toiminnassa viimeistään 1.1.2017</a:t>
            </a:r>
          </a:p>
        </p:txBody>
      </p:sp>
      <p:sp>
        <p:nvSpPr>
          <p:cNvPr id="58" name="Suorakulmio 57"/>
          <p:cNvSpPr/>
          <p:nvPr/>
        </p:nvSpPr>
        <p:spPr>
          <a:xfrm>
            <a:off x="4110038" y="5494338"/>
            <a:ext cx="850900" cy="38893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kuuleminen 06/2014</a:t>
            </a:r>
          </a:p>
        </p:txBody>
      </p:sp>
      <p:sp>
        <p:nvSpPr>
          <p:cNvPr id="60" name="Suorakulmio 59"/>
          <p:cNvSpPr/>
          <p:nvPr/>
        </p:nvSpPr>
        <p:spPr>
          <a:xfrm>
            <a:off x="2349500" y="5919788"/>
            <a:ext cx="1069975" cy="388937"/>
          </a:xfrm>
          <a:prstGeom prst="rect">
            <a:avLst/>
          </a:prstGeom>
          <a:solidFill>
            <a:srgbClr val="DAFF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lausunnot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11.10.2013</a:t>
            </a:r>
          </a:p>
        </p:txBody>
      </p:sp>
      <p:sp>
        <p:nvSpPr>
          <p:cNvPr id="61" name="Suorakulmio 60"/>
          <p:cNvSpPr/>
          <p:nvPr/>
        </p:nvSpPr>
        <p:spPr>
          <a:xfrm>
            <a:off x="3203575" y="5508625"/>
            <a:ext cx="793750" cy="388938"/>
          </a:xfrm>
          <a:prstGeom prst="rect">
            <a:avLst/>
          </a:prstGeom>
          <a:solidFill>
            <a:srgbClr val="DAFF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lausunnot 13.3.2014</a:t>
            </a:r>
          </a:p>
        </p:txBody>
      </p:sp>
      <p:sp>
        <p:nvSpPr>
          <p:cNvPr id="79" name="Suorakulmio 78"/>
          <p:cNvSpPr/>
          <p:nvPr/>
        </p:nvSpPr>
        <p:spPr>
          <a:xfrm>
            <a:off x="1355725" y="2540000"/>
            <a:ext cx="871538" cy="595313"/>
          </a:xfrm>
          <a:prstGeom prst="rect">
            <a:avLst/>
          </a:prstGeom>
          <a:solidFill>
            <a:srgbClr val="DAFF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II kuulemis-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kierros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7.3.2013</a:t>
            </a:r>
          </a:p>
        </p:txBody>
      </p:sp>
      <p:sp>
        <p:nvSpPr>
          <p:cNvPr id="65" name="Suorakulmio 64"/>
          <p:cNvSpPr/>
          <p:nvPr/>
        </p:nvSpPr>
        <p:spPr>
          <a:xfrm>
            <a:off x="142875" y="3235325"/>
            <a:ext cx="1908175" cy="4143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srgbClr val="000000"/>
                </a:solidFill>
                <a:cs typeface="Arial" charset="0"/>
              </a:rPr>
              <a:t>Kuntien tehtävien kartoitus</a:t>
            </a:r>
          </a:p>
        </p:txBody>
      </p:sp>
      <p:sp>
        <p:nvSpPr>
          <p:cNvPr id="66" name="Suorakulmio 65"/>
          <p:cNvSpPr/>
          <p:nvPr/>
        </p:nvSpPr>
        <p:spPr>
          <a:xfrm>
            <a:off x="2924175" y="3235325"/>
            <a:ext cx="1042988" cy="4143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  <a:cs typeface="Arial" charset="0"/>
              </a:rPr>
              <a:t>Kuntien velvoitteiden vähentäminen</a:t>
            </a:r>
          </a:p>
        </p:txBody>
      </p:sp>
      <p:sp>
        <p:nvSpPr>
          <p:cNvPr id="68" name="Nuoli oikealle 67"/>
          <p:cNvSpPr/>
          <p:nvPr/>
        </p:nvSpPr>
        <p:spPr>
          <a:xfrm>
            <a:off x="3967163" y="3017838"/>
            <a:ext cx="4884737" cy="842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rgbClr val="000000"/>
                </a:solidFill>
                <a:cs typeface="Arial" charset="0"/>
              </a:rPr>
              <a:t>Kuntien velvoitteiden vähentäminen, kokeilut</a:t>
            </a:r>
          </a:p>
        </p:txBody>
      </p:sp>
      <p:sp>
        <p:nvSpPr>
          <p:cNvPr id="83" name="Nuoli oikealle 82"/>
          <p:cNvSpPr/>
          <p:nvPr/>
        </p:nvSpPr>
        <p:spPr>
          <a:xfrm>
            <a:off x="5453063" y="4714875"/>
            <a:ext cx="3584575" cy="10461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000000"/>
                </a:solidFill>
                <a:cs typeface="Calibri" pitchFamily="34" charset="0"/>
              </a:rPr>
              <a:t>Sosiaali- ja terveydenhuollon järjestämislaki voimaan</a:t>
            </a:r>
          </a:p>
        </p:txBody>
      </p:sp>
      <p:sp>
        <p:nvSpPr>
          <p:cNvPr id="10" name="Nuoli oikealle 9"/>
          <p:cNvSpPr/>
          <p:nvPr/>
        </p:nvSpPr>
        <p:spPr>
          <a:xfrm>
            <a:off x="5438775" y="4130675"/>
            <a:ext cx="3597275" cy="1027113"/>
          </a:xfrm>
          <a:prstGeom prst="rightArrow">
            <a:avLst/>
          </a:prstGeom>
          <a:solidFill>
            <a:srgbClr val="89E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000000"/>
                </a:solidFill>
                <a:cs typeface="Arial" charset="0"/>
              </a:rPr>
              <a:t>Uusi kuntien valtionosuusjärjestelmä voimaan</a:t>
            </a:r>
          </a:p>
        </p:txBody>
      </p:sp>
      <p:sp>
        <p:nvSpPr>
          <p:cNvPr id="80" name="Nuoli oikealle 79"/>
          <p:cNvSpPr/>
          <p:nvPr/>
        </p:nvSpPr>
        <p:spPr>
          <a:xfrm>
            <a:off x="5445125" y="3500438"/>
            <a:ext cx="3581400" cy="1020762"/>
          </a:xfrm>
          <a:prstGeom prst="rightArrow">
            <a:avLst/>
          </a:prstGeom>
          <a:solidFill>
            <a:srgbClr val="89E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000000"/>
                </a:solidFill>
                <a:cs typeface="Arial" charset="0"/>
              </a:rPr>
              <a:t>Uusi kuntalaki voimaan</a:t>
            </a:r>
          </a:p>
        </p:txBody>
      </p:sp>
      <p:sp>
        <p:nvSpPr>
          <p:cNvPr id="67" name="Suorakulmio 66"/>
          <p:cNvSpPr/>
          <p:nvPr/>
        </p:nvSpPr>
        <p:spPr>
          <a:xfrm>
            <a:off x="3187700" y="4725988"/>
            <a:ext cx="1185863" cy="242887"/>
          </a:xfrm>
          <a:prstGeom prst="rect">
            <a:avLst/>
          </a:prstGeom>
          <a:solidFill>
            <a:srgbClr val="DAFF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lausunnot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17.1. ja 4.4.2014</a:t>
            </a:r>
          </a:p>
        </p:txBody>
      </p:sp>
      <p:sp>
        <p:nvSpPr>
          <p:cNvPr id="69" name="Suorakulmio 68"/>
          <p:cNvSpPr/>
          <p:nvPr/>
        </p:nvSpPr>
        <p:spPr>
          <a:xfrm>
            <a:off x="3678238" y="4051300"/>
            <a:ext cx="1144587" cy="241300"/>
          </a:xfrm>
          <a:prstGeom prst="rect">
            <a:avLst/>
          </a:prstGeom>
          <a:solidFill>
            <a:srgbClr val="DAFF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Kuntien lausunnot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0000"/>
                </a:solidFill>
              </a:rPr>
              <a:t>5/14 – 31.8.2014</a:t>
            </a:r>
          </a:p>
        </p:txBody>
      </p:sp>
      <p:sp>
        <p:nvSpPr>
          <p:cNvPr id="64" name="Suorakulmio 63"/>
          <p:cNvSpPr/>
          <p:nvPr/>
        </p:nvSpPr>
        <p:spPr>
          <a:xfrm>
            <a:off x="3132138" y="1349375"/>
            <a:ext cx="1462087" cy="30797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dirty="0">
                <a:solidFill>
                  <a:srgbClr val="002060"/>
                </a:solidFill>
              </a:rPr>
              <a:t>Rakennelain täydennys –Lausunnot 31.3.2014</a:t>
            </a:r>
          </a:p>
        </p:txBody>
      </p:sp>
    </p:spTree>
    <p:extLst>
      <p:ext uri="{BB962C8B-B14F-4D97-AF65-F5344CB8AC3E}">
        <p14:creationId xmlns:p14="http://schemas.microsoft.com/office/powerpoint/2010/main" val="38473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706090"/>
          </a:xfrm>
        </p:spPr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196752"/>
            <a:ext cx="7779600" cy="493044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i-FI" dirty="0" smtClean="0"/>
              <a:t>Mikä on </a:t>
            </a:r>
            <a:r>
              <a:rPr lang="fi-FI" u="sng" dirty="0" smtClean="0"/>
              <a:t>kunnan rooli </a:t>
            </a:r>
            <a:r>
              <a:rPr lang="fi-FI" dirty="0" smtClean="0"/>
              <a:t>jatkossa?</a:t>
            </a:r>
          </a:p>
          <a:p>
            <a:pPr lvl="1">
              <a:spcBef>
                <a:spcPts val="600"/>
              </a:spcBef>
            </a:pPr>
            <a:r>
              <a:rPr lang="fi-FI" dirty="0" smtClean="0"/>
              <a:t>Kunnallinen itsehallinto</a:t>
            </a:r>
          </a:p>
          <a:p>
            <a:pPr lvl="1">
              <a:spcBef>
                <a:spcPts val="600"/>
              </a:spcBef>
            </a:pPr>
            <a:r>
              <a:rPr lang="fi-FI" dirty="0" smtClean="0"/>
              <a:t>Laskun maksaja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Mikä on nykyisten </a:t>
            </a:r>
            <a:r>
              <a:rPr lang="fi-FI" dirty="0" err="1" smtClean="0"/>
              <a:t>yt-alueiden</a:t>
            </a:r>
            <a:r>
              <a:rPr lang="fi-FI" dirty="0" smtClean="0"/>
              <a:t> rooli jatkossa?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Saavutetaanko täydellinen, aito </a:t>
            </a:r>
            <a:r>
              <a:rPr lang="fi-FI" dirty="0" err="1" smtClean="0"/>
              <a:t>sote-integraatio</a:t>
            </a:r>
            <a:r>
              <a:rPr lang="fi-FI" dirty="0" smtClean="0"/>
              <a:t>?</a:t>
            </a:r>
          </a:p>
          <a:p>
            <a:pPr lvl="1">
              <a:spcBef>
                <a:spcPts val="600"/>
              </a:spcBef>
            </a:pPr>
            <a:r>
              <a:rPr lang="fi-FI" dirty="0" smtClean="0"/>
              <a:t>Horisontaalinen </a:t>
            </a:r>
            <a:r>
              <a:rPr lang="fi-FI" dirty="0" err="1" smtClean="0"/>
              <a:t>so+te</a:t>
            </a:r>
            <a:endParaRPr lang="fi-FI" dirty="0" smtClean="0"/>
          </a:p>
          <a:p>
            <a:pPr lvl="1">
              <a:spcBef>
                <a:spcPts val="600"/>
              </a:spcBef>
            </a:pPr>
            <a:r>
              <a:rPr lang="fi-FI" dirty="0" smtClean="0"/>
              <a:t>Vertikaalinen </a:t>
            </a:r>
            <a:r>
              <a:rPr lang="fi-FI" dirty="0" err="1" smtClean="0"/>
              <a:t>pth+esh</a:t>
            </a:r>
            <a:endParaRPr lang="fi-FI" dirty="0" smtClean="0"/>
          </a:p>
          <a:p>
            <a:pPr lvl="1">
              <a:spcBef>
                <a:spcPts val="600"/>
              </a:spcBef>
            </a:pPr>
            <a:r>
              <a:rPr lang="fi-FI" dirty="0" smtClean="0"/>
              <a:t>Integraatio </a:t>
            </a:r>
            <a:r>
              <a:rPr lang="fi-FI" dirty="0" err="1" smtClean="0"/>
              <a:t>so+te</a:t>
            </a:r>
            <a:r>
              <a:rPr lang="fi-FI" dirty="0" smtClean="0"/>
              <a:t> + kunnan muut toimialat ja toimijat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Kuinka turvataan sosiaalihuollon näkökulma ja erityispiirteet?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Kuinka estetään ongelmien tarpeeton </a:t>
            </a:r>
            <a:r>
              <a:rPr lang="fi-FI" dirty="0" err="1" smtClean="0"/>
              <a:t>medikalisoituminen</a:t>
            </a:r>
            <a:r>
              <a:rPr lang="fi-FI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Miten turvataan lähipalvelut?</a:t>
            </a:r>
          </a:p>
          <a:p>
            <a:pPr>
              <a:spcBef>
                <a:spcPts val="600"/>
              </a:spcBef>
            </a:pPr>
            <a:r>
              <a:rPr lang="fi-FI" dirty="0"/>
              <a:t>Kuinka </a:t>
            </a:r>
            <a:r>
              <a:rPr lang="fi-FI" dirty="0" err="1"/>
              <a:t>sote-alueiden</a:t>
            </a:r>
            <a:r>
              <a:rPr lang="fi-FI" dirty="0"/>
              <a:t> hallinto järjestetään?</a:t>
            </a:r>
          </a:p>
          <a:p>
            <a:pPr>
              <a:spcBef>
                <a:spcPts val="600"/>
              </a:spcBef>
            </a:pPr>
            <a:r>
              <a:rPr lang="fi-FI" dirty="0" smtClean="0"/>
              <a:t>Mikä on henkilöstön asema?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1197-451E-4242-A81D-7CC25BEBA402}" type="datetime1">
              <a:rPr lang="fi-FI" smtClean="0"/>
              <a:t>28.3.2014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3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Miten kuntien </a:t>
            </a:r>
            <a:r>
              <a:rPr lang="fi-FI" dirty="0"/>
              <a:t>sosiaalitoimen tehtävät huomioidaan tasavertaisesti terveydenhuollon rinnalla viiden uuden </a:t>
            </a:r>
            <a:r>
              <a:rPr lang="fi-FI" dirty="0" err="1"/>
              <a:t>sote-alueen</a:t>
            </a:r>
            <a:r>
              <a:rPr lang="fi-FI" dirty="0"/>
              <a:t> </a:t>
            </a:r>
            <a:r>
              <a:rPr lang="fi-FI" dirty="0" smtClean="0"/>
              <a:t>valmistelussa?</a:t>
            </a:r>
          </a:p>
          <a:p>
            <a:r>
              <a:rPr lang="fi-FI" dirty="0" smtClean="0"/>
              <a:t>Vanhustenhuolto</a:t>
            </a:r>
            <a:r>
              <a:rPr lang="fi-FI" dirty="0"/>
              <a:t>, syrjäytymisen ehkäiseminen ja lastensuojelukysymykset ovat inhimillisellä tasolla erittäin suurta vastuullisuutta edellyttäviä tehtäviä. </a:t>
            </a:r>
            <a:r>
              <a:rPr lang="fi-FI" dirty="0" smtClean="0"/>
              <a:t>Miten turvataan, että näitä </a:t>
            </a:r>
            <a:r>
              <a:rPr lang="fi-FI" dirty="0"/>
              <a:t>on </a:t>
            </a:r>
            <a:r>
              <a:rPr lang="fi-FI" dirty="0" err="1" smtClean="0"/>
              <a:t>hoidetaa</a:t>
            </a:r>
            <a:r>
              <a:rPr lang="fi-FI" dirty="0" smtClean="0"/>
              <a:t> </a:t>
            </a:r>
            <a:r>
              <a:rPr lang="fi-FI" dirty="0"/>
              <a:t>lähellä ihmisiä, </a:t>
            </a:r>
            <a:r>
              <a:rPr lang="fi-FI" dirty="0" smtClean="0"/>
              <a:t>kuntatasolla?</a:t>
            </a:r>
          </a:p>
          <a:p>
            <a:r>
              <a:rPr lang="fi-FI" dirty="0" smtClean="0"/>
              <a:t>Miten </a:t>
            </a:r>
            <a:r>
              <a:rPr lang="fi-FI" dirty="0"/>
              <a:t>kunnille turvataan mahdollisuudet yhteistyöhön eri </a:t>
            </a:r>
            <a:r>
              <a:rPr lang="fi-FI" dirty="0" smtClean="0"/>
              <a:t>toimialojen (esim. kolmannen sektorin) </a:t>
            </a:r>
            <a:r>
              <a:rPr lang="fi-FI" dirty="0"/>
              <a:t>ennaltaehkäisevässä toiminnassa. </a:t>
            </a:r>
            <a:r>
              <a:rPr lang="fi-FI" dirty="0" smtClean="0"/>
              <a:t>Miten turvataan se, että kunnat </a:t>
            </a:r>
            <a:r>
              <a:rPr lang="fi-FI" dirty="0"/>
              <a:t>voivat hyödyntää niiden osaamista ja resursseja paikallistasolla osana uutta </a:t>
            </a:r>
            <a:r>
              <a:rPr lang="fi-FI" dirty="0" err="1" smtClean="0"/>
              <a:t>sote-kokonaisuutta</a:t>
            </a:r>
            <a:r>
              <a:rPr lang="fi-FI" dirty="0" smtClean="0"/>
              <a:t>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0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Valtion </a:t>
            </a:r>
            <a:r>
              <a:rPr lang="fi-FI" dirty="0"/>
              <a:t>talouden kehys 2015 – 2018 ja kunnat</a:t>
            </a:r>
          </a:p>
        </p:txBody>
      </p:sp>
      <p:pic>
        <p:nvPicPr>
          <p:cNvPr id="6" name="Sisällön paikkamerkki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2787"/>
              </p:ext>
            </p:extLst>
          </p:nvPr>
        </p:nvGraphicFramePr>
        <p:xfrm>
          <a:off x="582042" y="1216025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Kaavio" r:id="rId4" imgW="8077245" imgH="4076700" progId="MSGraph.Chart.8">
                  <p:embed followColorScheme="full"/>
                </p:oleObj>
              </mc:Choice>
              <mc:Fallback>
                <p:oleObj name="Kaavio" r:id="rId4" imgW="8077245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42" y="1216025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28259"/>
              </p:ext>
            </p:extLst>
          </p:nvPr>
        </p:nvGraphicFramePr>
        <p:xfrm>
          <a:off x="582042" y="1216025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Kaavio" r:id="rId6" imgW="8077245" imgH="4076700" progId="MSGraph.Chart.8">
                  <p:embed followColorScheme="full"/>
                </p:oleObj>
              </mc:Choice>
              <mc:Fallback>
                <p:oleObj name="Kaavio" r:id="rId6" imgW="8077245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42" y="1216025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864591"/>
              </p:ext>
            </p:extLst>
          </p:nvPr>
        </p:nvGraphicFramePr>
        <p:xfrm>
          <a:off x="107504" y="1196752"/>
          <a:ext cx="6336704" cy="454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79512" y="115888"/>
            <a:ext cx="871296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chemeClr val="accent1"/>
                </a:solidFill>
              </a:rPr>
              <a:t>Hallitusohjelman, kehysriihen 22.3.2012 ja</a:t>
            </a:r>
          </a:p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chemeClr val="accent1"/>
                </a:solidFill>
              </a:rPr>
              <a:t> kehysriihen 21.3.2013 päätösten vaikutus</a:t>
            </a:r>
          </a:p>
          <a:p>
            <a:pPr algn="ctr">
              <a:lnSpc>
                <a:spcPct val="90000"/>
              </a:lnSpc>
            </a:pPr>
            <a:r>
              <a:rPr lang="fi-FI" sz="2300" dirty="0" smtClean="0">
                <a:solidFill>
                  <a:schemeClr val="accent1"/>
                </a:solidFill>
              </a:rPr>
              <a:t> kunnan </a:t>
            </a:r>
            <a:r>
              <a:rPr lang="fi-FI" sz="2300" b="1" dirty="0" smtClean="0">
                <a:solidFill>
                  <a:schemeClr val="accent1"/>
                </a:solidFill>
              </a:rPr>
              <a:t>peruspalvelujen*</a:t>
            </a:r>
            <a:r>
              <a:rPr lang="fi-FI" sz="2300" dirty="0" smtClean="0">
                <a:solidFill>
                  <a:schemeClr val="accent1"/>
                </a:solidFill>
              </a:rPr>
              <a:t> valtionosuuteen, milj. €</a:t>
            </a:r>
            <a:endParaRPr lang="fi-FI" sz="2300" dirty="0">
              <a:solidFill>
                <a:srgbClr val="0083D7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210456" y="4797152"/>
            <a:ext cx="288226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Vuosille 2012-2017</a:t>
            </a:r>
          </a:p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 kohdistuneiden leikkausten</a:t>
            </a:r>
          </a:p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johdosta kunnilta jää</a:t>
            </a:r>
          </a:p>
          <a:p>
            <a:pPr algn="ctr"/>
            <a:r>
              <a:rPr lang="fi-FI" sz="1500" dirty="0" smtClean="0">
                <a:solidFill>
                  <a:srgbClr val="C00000"/>
                </a:solidFill>
              </a:rPr>
              <a:t>valtionosuuksia saamatta  </a:t>
            </a:r>
          </a:p>
          <a:p>
            <a:pPr algn="ctr"/>
            <a:r>
              <a:rPr lang="fi-FI" sz="1500" b="1" dirty="0" smtClean="0">
                <a:solidFill>
                  <a:srgbClr val="C00000"/>
                </a:solidFill>
              </a:rPr>
              <a:t>6,6 mrd. euroa </a:t>
            </a:r>
            <a:endParaRPr lang="fi-FI" sz="1500" b="1" dirty="0">
              <a:solidFill>
                <a:srgbClr val="C00000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000334" y="1484784"/>
            <a:ext cx="318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50" dirty="0" smtClean="0">
                <a:solidFill>
                  <a:srgbClr val="C00000"/>
                </a:solidFill>
              </a:rPr>
              <a:t>Tehdyt päätökset  alentavat</a:t>
            </a:r>
          </a:p>
          <a:p>
            <a:pPr algn="ctr"/>
            <a:r>
              <a:rPr lang="fi-FI" sz="1450" dirty="0" smtClean="0">
                <a:solidFill>
                  <a:srgbClr val="C00000"/>
                </a:solidFill>
              </a:rPr>
              <a:t>valtionosuuksien vuositasoa  </a:t>
            </a:r>
          </a:p>
          <a:p>
            <a:pPr algn="ctr"/>
            <a:r>
              <a:rPr lang="fi-FI" sz="1450" dirty="0" smtClean="0">
                <a:solidFill>
                  <a:srgbClr val="C00000"/>
                </a:solidFill>
              </a:rPr>
              <a:t>hallituskaudella (v. 2015)</a:t>
            </a:r>
          </a:p>
          <a:p>
            <a:pPr algn="ctr"/>
            <a:r>
              <a:rPr lang="fi-FI" sz="1450" b="1" dirty="0" smtClean="0">
                <a:solidFill>
                  <a:srgbClr val="C00000"/>
                </a:solidFill>
              </a:rPr>
              <a:t>1,3 mrd. euroa eli noin 15 %</a:t>
            </a:r>
            <a:endParaRPr lang="fi-FI" sz="1450" b="1" dirty="0">
              <a:solidFill>
                <a:srgbClr val="C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444208" y="3284984"/>
            <a:ext cx="432048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6444208" y="3789040"/>
            <a:ext cx="432048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6444208" y="2780928"/>
            <a:ext cx="432048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6876256" y="3249851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Kehysriihi 3/2012</a:t>
            </a:r>
            <a:endParaRPr lang="fi-FI" sz="15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876256" y="3753907"/>
            <a:ext cx="1885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Kehysriihi 3/2013</a:t>
            </a:r>
            <a:endParaRPr lang="fi-FI" sz="15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6876256" y="2745795"/>
            <a:ext cx="16754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Hallitusohjelma</a:t>
            </a:r>
            <a:endParaRPr lang="fi-FI" sz="1500" dirty="0"/>
          </a:p>
        </p:txBody>
      </p:sp>
      <p:sp>
        <p:nvSpPr>
          <p:cNvPr id="8" name="Vasen aaltosulje 7"/>
          <p:cNvSpPr/>
          <p:nvPr/>
        </p:nvSpPr>
        <p:spPr>
          <a:xfrm>
            <a:off x="2555776" y="3212976"/>
            <a:ext cx="145456" cy="90000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251520" y="5661248"/>
            <a:ext cx="57518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 </a:t>
            </a:r>
            <a:r>
              <a:rPr lang="fi-FI" sz="1400" dirty="0" smtClean="0"/>
              <a:t>* - mm. sosiaali- ja terveystoimi sekä esi- ja perusopetus</a:t>
            </a:r>
          </a:p>
          <a:p>
            <a:r>
              <a:rPr lang="fi-FI" sz="1400" dirty="0"/>
              <a:t> </a:t>
            </a:r>
            <a:r>
              <a:rPr lang="fi-FI" sz="1400" dirty="0" smtClean="0"/>
              <a:t>   - lisäksi  </a:t>
            </a:r>
            <a:r>
              <a:rPr lang="fi-FI" sz="1400" dirty="0" err="1" smtClean="0"/>
              <a:t>OKM:n</a:t>
            </a:r>
            <a:r>
              <a:rPr lang="fi-FI" sz="1400" dirty="0" smtClean="0"/>
              <a:t> leikkaukset vuonna 2013 92 milj. euroa ja</a:t>
            </a:r>
          </a:p>
          <a:p>
            <a:r>
              <a:rPr lang="fi-FI" sz="1400" dirty="0" smtClean="0"/>
              <a:t>      vuonna 2014 77 milj. euroa</a:t>
            </a:r>
            <a:endParaRPr lang="fi-FI" sz="1400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78758-A893-4C34-81A5-98C59AD1EEC6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9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640"/>
            <a:ext cx="7416800" cy="8032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fi-FI" sz="2500" dirty="0" smtClean="0">
                <a:solidFill>
                  <a:srgbClr val="003161"/>
                </a:solidFill>
              </a:rPr>
              <a:t>Kuntien ja kuntayhtymien toimintamenot: </a:t>
            </a:r>
            <a:r>
              <a:rPr lang="fi-FI" sz="2400" dirty="0" smtClean="0">
                <a:solidFill>
                  <a:srgbClr val="003161"/>
                </a:solidFill>
              </a:rPr>
              <a:t/>
            </a:r>
            <a:br>
              <a:rPr lang="fi-FI" sz="2400" dirty="0" smtClean="0">
                <a:solidFill>
                  <a:srgbClr val="003161"/>
                </a:solidFill>
              </a:rPr>
            </a:br>
            <a:r>
              <a:rPr lang="fi-FI" sz="2400" dirty="0" smtClean="0">
                <a:solidFill>
                  <a:srgbClr val="003161"/>
                </a:solidFill>
              </a:rPr>
              <a:t>   Muutokset 2001-2013, %</a:t>
            </a:r>
            <a:endParaRPr lang="fi-FI" sz="2400" b="0" dirty="0" smtClean="0">
              <a:solidFill>
                <a:srgbClr val="003161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44268"/>
              </p:ext>
            </p:extLst>
          </p:nvPr>
        </p:nvGraphicFramePr>
        <p:xfrm>
          <a:off x="374650" y="970756"/>
          <a:ext cx="8394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101605" y="6328048"/>
            <a:ext cx="1790875" cy="2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50" dirty="0">
                <a:solidFill>
                  <a:schemeClr val="tx1"/>
                </a:solidFill>
              </a:rPr>
              <a:t>Lähde: </a:t>
            </a:r>
            <a:r>
              <a:rPr lang="fi-FI" sz="1150" dirty="0" smtClean="0">
                <a:solidFill>
                  <a:schemeClr val="tx1"/>
                </a:solidFill>
              </a:rPr>
              <a:t>Tilastokeskus</a:t>
            </a:r>
            <a:endParaRPr lang="fi-FI" sz="1150" dirty="0">
              <a:solidFill>
                <a:schemeClr val="tx1"/>
              </a:solidFill>
            </a:endParaRPr>
          </a:p>
        </p:txBody>
      </p:sp>
      <p:sp>
        <p:nvSpPr>
          <p:cNvPr id="4102" name="Tekstiruutu 7"/>
          <p:cNvSpPr txBox="1">
            <a:spLocks noChangeArrowheads="1"/>
          </p:cNvSpPr>
          <p:nvPr/>
        </p:nvSpPr>
        <p:spPr bwMode="auto">
          <a:xfrm>
            <a:off x="4067944" y="4365426"/>
            <a:ext cx="43370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/>
              <a:t>Kuntien kustannustason muutos</a:t>
            </a:r>
          </a:p>
          <a:p>
            <a:pPr algn="l" eaLnBrk="1" hangingPunct="1"/>
            <a:r>
              <a:rPr lang="fi-FI" sz="1500" dirty="0"/>
              <a:t>(Peruspalvelujen hintaindeksillä mitattuna)</a:t>
            </a:r>
          </a:p>
        </p:txBody>
      </p:sp>
      <p:cxnSp>
        <p:nvCxnSpPr>
          <p:cNvPr id="4103" name="Suora nuoliyhdysviiva 3"/>
          <p:cNvCxnSpPr>
            <a:cxnSpLocks noChangeShapeType="1"/>
          </p:cNvCxnSpPr>
          <p:nvPr/>
        </p:nvCxnSpPr>
        <p:spPr bwMode="auto">
          <a:xfrm>
            <a:off x="7308304" y="2543002"/>
            <a:ext cx="107949" cy="23780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4" name="Suora nuoliyhdysviiva 10"/>
          <p:cNvCxnSpPr>
            <a:cxnSpLocks noChangeShapeType="1"/>
          </p:cNvCxnSpPr>
          <p:nvPr/>
        </p:nvCxnSpPr>
        <p:spPr bwMode="auto">
          <a:xfrm flipV="1">
            <a:off x="5652244" y="4076750"/>
            <a:ext cx="215900" cy="360362"/>
          </a:xfrm>
          <a:prstGeom prst="straightConnector1">
            <a:avLst/>
          </a:prstGeom>
          <a:noFill/>
          <a:ln w="19050" algn="ctr">
            <a:solidFill>
              <a:srgbClr val="00388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5" name="Tekstiruutu 11"/>
          <p:cNvSpPr txBox="1">
            <a:spLocks noChangeArrowheads="1"/>
          </p:cNvSpPr>
          <p:nvPr/>
        </p:nvSpPr>
        <p:spPr bwMode="auto">
          <a:xfrm>
            <a:off x="5934795" y="3378478"/>
            <a:ext cx="1949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Määrän </a:t>
            </a:r>
            <a:r>
              <a:rPr lang="fi-FI" sz="1600" dirty="0" smtClean="0">
                <a:solidFill>
                  <a:schemeClr val="accent3">
                    <a:lumMod val="75000"/>
                  </a:schemeClr>
                </a:solidFill>
              </a:rPr>
              <a:t>muutos</a:t>
            </a:r>
            <a:r>
              <a:rPr lang="fi-FI" sz="1700" baseline="30000" dirty="0" smtClean="0">
                <a:solidFill>
                  <a:schemeClr val="accent3">
                    <a:lumMod val="75000"/>
                  </a:schemeClr>
                </a:solidFill>
              </a:rPr>
              <a:t>1)</a:t>
            </a:r>
            <a:endParaRPr lang="fi-FI" sz="17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06" name="Tekstiruutu 15"/>
          <p:cNvSpPr txBox="1">
            <a:spLocks noChangeArrowheads="1"/>
          </p:cNvSpPr>
          <p:nvPr/>
        </p:nvSpPr>
        <p:spPr bwMode="auto">
          <a:xfrm>
            <a:off x="6682879" y="2204864"/>
            <a:ext cx="1633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>
                <a:solidFill>
                  <a:srgbClr val="FF0000"/>
                </a:solidFill>
              </a:rPr>
              <a:t>Arvon muutos</a:t>
            </a:r>
          </a:p>
        </p:txBody>
      </p:sp>
      <p:sp>
        <p:nvSpPr>
          <p:cNvPr id="4108" name="Tekstiruutu 14"/>
          <p:cNvSpPr txBox="1">
            <a:spLocks noChangeArrowheads="1"/>
          </p:cNvSpPr>
          <p:nvPr/>
        </p:nvSpPr>
        <p:spPr bwMode="auto">
          <a:xfrm>
            <a:off x="1907704" y="2005970"/>
            <a:ext cx="28777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dirty="0" smtClean="0">
                <a:solidFill>
                  <a:schemeClr val="accent3">
                    <a:lumMod val="75000"/>
                  </a:schemeClr>
                </a:solidFill>
              </a:rPr>
              <a:t>Määrä </a:t>
            </a:r>
            <a:r>
              <a:rPr lang="fi-FI" sz="1600" baseline="30000" dirty="0" smtClean="0">
                <a:solidFill>
                  <a:schemeClr val="accent3">
                    <a:lumMod val="75000"/>
                  </a:schemeClr>
                </a:solidFill>
              </a:rPr>
              <a:t>1)</a:t>
            </a:r>
            <a:r>
              <a:rPr lang="fi-FI" sz="1500" dirty="0" smtClean="0">
                <a:solidFill>
                  <a:schemeClr val="accent3">
                    <a:lumMod val="75000"/>
                  </a:schemeClr>
                </a:solidFill>
              </a:rPr>
              <a:t>:          1,9 %        </a:t>
            </a:r>
            <a:endParaRPr lang="fi-FI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09" name="Tekstiruutu 19"/>
          <p:cNvSpPr txBox="1">
            <a:spLocks noChangeArrowheads="1"/>
          </p:cNvSpPr>
          <p:nvPr/>
        </p:nvSpPr>
        <p:spPr bwMode="auto">
          <a:xfrm>
            <a:off x="1907704" y="2241739"/>
            <a:ext cx="2815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dirty="0"/>
              <a:t>Kustannustaso: </a:t>
            </a:r>
            <a:r>
              <a:rPr lang="fi-FI" sz="1500" dirty="0" smtClean="0"/>
              <a:t>3,2 %       </a:t>
            </a:r>
            <a:endParaRPr lang="fi-FI" sz="1500" dirty="0"/>
          </a:p>
        </p:txBody>
      </p:sp>
      <p:sp>
        <p:nvSpPr>
          <p:cNvPr id="4110" name="Tekstiruutu 20"/>
          <p:cNvSpPr txBox="1">
            <a:spLocks noChangeArrowheads="1"/>
          </p:cNvSpPr>
          <p:nvPr/>
        </p:nvSpPr>
        <p:spPr bwMode="auto">
          <a:xfrm>
            <a:off x="1907704" y="1737683"/>
            <a:ext cx="30523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dirty="0">
                <a:solidFill>
                  <a:srgbClr val="FF0000"/>
                </a:solidFill>
              </a:rPr>
              <a:t>Arvo: </a:t>
            </a:r>
            <a:r>
              <a:rPr lang="fi-FI" sz="1500" dirty="0" smtClean="0">
                <a:solidFill>
                  <a:srgbClr val="FF0000"/>
                </a:solidFill>
              </a:rPr>
              <a:t>              5,1 %           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4111" name="Tekstiruutu 16"/>
          <p:cNvSpPr txBox="1">
            <a:spLocks noChangeArrowheads="1"/>
          </p:cNvSpPr>
          <p:nvPr/>
        </p:nvSpPr>
        <p:spPr bwMode="auto">
          <a:xfrm>
            <a:off x="369888" y="692696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400" dirty="0"/>
              <a:t>%</a:t>
            </a:r>
          </a:p>
        </p:txBody>
      </p:sp>
      <p:sp>
        <p:nvSpPr>
          <p:cNvPr id="17" name="Tekstiruutu 13"/>
          <p:cNvSpPr txBox="1">
            <a:spLocks noChangeArrowheads="1"/>
          </p:cNvSpPr>
          <p:nvPr/>
        </p:nvSpPr>
        <p:spPr bwMode="auto">
          <a:xfrm>
            <a:off x="1907704" y="1233627"/>
            <a:ext cx="31470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b="1" dirty="0"/>
              <a:t>Muutos </a:t>
            </a:r>
            <a:r>
              <a:rPr lang="fi-FI" sz="1500" b="1" dirty="0" smtClean="0"/>
              <a:t>keskimäärin/vuosi:</a:t>
            </a:r>
            <a:endParaRPr lang="fi-FI" sz="1500" b="1" dirty="0"/>
          </a:p>
        </p:txBody>
      </p:sp>
      <p:sp>
        <p:nvSpPr>
          <p:cNvPr id="18" name="Tekstiruutu 13"/>
          <p:cNvSpPr txBox="1">
            <a:spLocks noChangeArrowheads="1"/>
          </p:cNvSpPr>
          <p:nvPr/>
        </p:nvSpPr>
        <p:spPr bwMode="auto">
          <a:xfrm>
            <a:off x="3073709" y="1484784"/>
            <a:ext cx="12458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500" dirty="0" smtClean="0"/>
              <a:t>2001-2013</a:t>
            </a:r>
            <a:endParaRPr lang="fi-FI" sz="1500" dirty="0"/>
          </a:p>
        </p:txBody>
      </p:sp>
      <p:cxnSp>
        <p:nvCxnSpPr>
          <p:cNvPr id="4" name="Suora nuoliyhdysviiva 3"/>
          <p:cNvCxnSpPr/>
          <p:nvPr/>
        </p:nvCxnSpPr>
        <p:spPr bwMode="auto">
          <a:xfrm>
            <a:off x="7812360" y="2996952"/>
            <a:ext cx="0" cy="648000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kstiruutu 4"/>
          <p:cNvSpPr txBox="1"/>
          <p:nvPr/>
        </p:nvSpPr>
        <p:spPr>
          <a:xfrm>
            <a:off x="845699" y="5800908"/>
            <a:ext cx="71803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 </a:t>
            </a:r>
            <a:r>
              <a:rPr lang="fi-FI" sz="1300" dirty="0" smtClean="0">
                <a:solidFill>
                  <a:schemeClr val="accent3">
                    <a:lumMod val="75000"/>
                  </a:schemeClr>
                </a:solidFill>
              </a:rPr>
              <a:t>1) Määrän muutoksesta noin 1 %-yksikkö aiheutuu ikärakenteen muutoksesta.     </a:t>
            </a:r>
            <a:endParaRPr lang="fi-FI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78758-A893-4C34-81A5-98C59AD1EEC6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05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4934"/>
            <a:ext cx="7272337" cy="104382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fi-FI" sz="2600" b="0" dirty="0" smtClean="0">
                <a:solidFill>
                  <a:srgbClr val="003161"/>
                </a:solidFill>
              </a:rPr>
              <a:t>Kuntien ja kuntayhtymien lainakanta </a:t>
            </a:r>
            <a:br>
              <a:rPr lang="fi-FI" sz="2600" b="0" dirty="0" smtClean="0">
                <a:solidFill>
                  <a:srgbClr val="003161"/>
                </a:solidFill>
              </a:rPr>
            </a:br>
            <a:r>
              <a:rPr lang="fi-FI" sz="2600" b="0" dirty="0" smtClean="0">
                <a:solidFill>
                  <a:srgbClr val="003161"/>
                </a:solidFill>
              </a:rPr>
              <a:t>eri vaihtoehdoissa,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19605"/>
              </p:ext>
            </p:extLst>
          </p:nvPr>
        </p:nvGraphicFramePr>
        <p:xfrm>
          <a:off x="334963" y="1176338"/>
          <a:ext cx="8204200" cy="455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5288" y="5863044"/>
            <a:ext cx="8641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E63"/>
                </a:solidFill>
              </a:rPr>
              <a:t>Lähde: Vuodet </a:t>
            </a:r>
            <a:r>
              <a:rPr lang="fi-FI" sz="1100" dirty="0" smtClean="0">
                <a:solidFill>
                  <a:srgbClr val="002E63"/>
                </a:solidFill>
              </a:rPr>
              <a:t>2000-2013 </a:t>
            </a:r>
            <a:r>
              <a:rPr lang="fi-FI" sz="1100" dirty="0">
                <a:solidFill>
                  <a:srgbClr val="002E63"/>
                </a:solidFill>
              </a:rPr>
              <a:t>Tilastokeskus</a:t>
            </a:r>
            <a:r>
              <a:rPr lang="fi-FI" sz="1100" dirty="0" smtClean="0">
                <a:solidFill>
                  <a:srgbClr val="002E63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E63"/>
                </a:solidFill>
              </a:rPr>
              <a:t> </a:t>
            </a:r>
            <a:r>
              <a:rPr lang="fi-FI" sz="1100" dirty="0" smtClean="0">
                <a:solidFill>
                  <a:srgbClr val="002E63"/>
                </a:solidFill>
              </a:rPr>
              <a:t>          Vuodet 2014-2018 Kuntaliiton painelaskelma.</a:t>
            </a:r>
            <a:endParaRPr lang="fi-FI" sz="1200" dirty="0">
              <a:solidFill>
                <a:srgbClr val="002E63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>
            <a:off x="6444208" y="1340768"/>
            <a:ext cx="0" cy="42840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8577971" y="4509120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448128" y="386104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10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448128" y="316245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15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448128" y="251438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20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448128" y="184482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25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448128" y="11967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30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577970" y="517867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Maakuntakierros, kevät 2014</a:t>
            </a:r>
            <a:endParaRPr lang="fi-FI" dirty="0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78758-A893-4C34-81A5-98C59AD1EEC6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7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648"/>
            <a:ext cx="7272337" cy="84435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fi-FI" sz="2500" b="0" dirty="0" smtClean="0">
                <a:solidFill>
                  <a:srgbClr val="003161"/>
                </a:solidFill>
              </a:rPr>
              <a:t>Kuntien ja kuntayhtymien vuosikate </a:t>
            </a:r>
            <a:br>
              <a:rPr lang="fi-FI" sz="2500" b="0" dirty="0" smtClean="0">
                <a:solidFill>
                  <a:srgbClr val="003161"/>
                </a:solidFill>
              </a:rPr>
            </a:br>
            <a:r>
              <a:rPr lang="fi-FI" sz="2500" b="0" dirty="0" smtClean="0">
                <a:solidFill>
                  <a:srgbClr val="003161"/>
                </a:solidFill>
              </a:rPr>
              <a:t>eri vaihtoehdoissa, mrd. €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90063"/>
              </p:ext>
            </p:extLst>
          </p:nvPr>
        </p:nvGraphicFramePr>
        <p:xfrm>
          <a:off x="334963" y="1176338"/>
          <a:ext cx="8204200" cy="455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5288" y="5863044"/>
            <a:ext cx="4464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E63"/>
                </a:solidFill>
              </a:rPr>
              <a:t>Lähde: Vuodet </a:t>
            </a:r>
            <a:r>
              <a:rPr lang="fi-FI" sz="1200" dirty="0" smtClean="0">
                <a:solidFill>
                  <a:srgbClr val="002E63"/>
                </a:solidFill>
              </a:rPr>
              <a:t>2000-2013 </a:t>
            </a:r>
            <a:r>
              <a:rPr lang="fi-FI" sz="1200" dirty="0">
                <a:solidFill>
                  <a:srgbClr val="002E63"/>
                </a:solidFill>
              </a:rPr>
              <a:t>Tilastokeskus</a:t>
            </a:r>
            <a:r>
              <a:rPr lang="fi-FI" sz="1200" dirty="0" smtClean="0">
                <a:solidFill>
                  <a:srgbClr val="002E63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E63"/>
                </a:solidFill>
              </a:rPr>
              <a:t> </a:t>
            </a:r>
            <a:r>
              <a:rPr lang="fi-FI" sz="1200" dirty="0" smtClean="0">
                <a:solidFill>
                  <a:srgbClr val="002E63"/>
                </a:solidFill>
              </a:rPr>
              <a:t>          Vuodet 2014-2018 Kuntaliiton painelaskelma.</a:t>
            </a:r>
            <a:endParaRPr lang="fi-FI" sz="1200" dirty="0">
              <a:solidFill>
                <a:srgbClr val="002E63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>
            <a:off x="6037200" y="1340768"/>
            <a:ext cx="0" cy="43200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8434911" y="4170566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0,5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434911" y="366651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1,0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434911" y="316245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1,5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434911" y="2658398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2,0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434911" y="220486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2,5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434911" y="1700808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3,0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434911" y="1196752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3,5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8388424" y="5178678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-0,5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3810482" y="6453336"/>
            <a:ext cx="3095625" cy="265113"/>
          </a:xfrm>
        </p:spPr>
        <p:txBody>
          <a:bodyPr/>
          <a:lstStyle/>
          <a:p>
            <a:pPr>
              <a:defRPr/>
            </a:pPr>
            <a:r>
              <a:rPr lang="en-US" sz="900" smtClean="0"/>
              <a:t>Maakuntakierros, kevät 2014</a:t>
            </a:r>
            <a:endParaRPr lang="fi-FI" sz="9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8434911" y="4674622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rgbClr val="002E63"/>
                </a:solidFill>
              </a:rPr>
              <a:t>0,0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78758-A893-4C34-81A5-98C59AD1EEC6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39552" y="1586701"/>
            <a:ext cx="8126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Ei lisää suoria valtionosuusleikkauksia.</a:t>
            </a:r>
          </a:p>
          <a:p>
            <a:endParaRPr lang="fi-FI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Painopiste säästöjen osalta rakennepoliittisen ohjelman toteuttamiseen – konkretisointi siirtyy valtaosaltaan vuoden 2015 budjettiriiheen.</a:t>
            </a:r>
          </a:p>
          <a:p>
            <a:endParaRPr lang="fi-FI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sz="2400" dirty="0" smtClean="0">
                <a:solidFill>
                  <a:srgbClr val="002060"/>
                </a:solidFill>
              </a:rPr>
              <a:t>Kunnille puheista huolimatta lisää tehtäviä ja menoja, mm. oppivelvollisuuden pidentäminen ja kotihoidon tuen perusteiden muutokset (&gt; 200M€ lisäkustannukset).</a:t>
            </a:r>
          </a:p>
          <a:p>
            <a:endParaRPr lang="fi-FI" sz="2400" dirty="0"/>
          </a:p>
          <a:p>
            <a:pPr marL="285750" indent="-285750">
              <a:buFontTx/>
              <a:buChar char="-"/>
            </a:pPr>
            <a:endParaRPr lang="fi-FI" sz="24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7409" y="410131"/>
            <a:ext cx="777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Valtion talouden kehys 2015 – 2018 ja kunnat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63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</a:rPr>
              <a:t>Kehys jatkoa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2060"/>
                </a:solidFill>
              </a:rPr>
              <a:t>Kustannusarviot </a:t>
            </a:r>
            <a:r>
              <a:rPr lang="fi-FI" dirty="0" smtClean="0">
                <a:solidFill>
                  <a:srgbClr val="002060"/>
                </a:solidFill>
              </a:rPr>
              <a:t>kyseenalaisia/aliarvioituja.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002060"/>
                </a:solidFill>
              </a:rPr>
              <a:t> </a:t>
            </a:r>
            <a:endParaRPr lang="fi-FI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2060"/>
                </a:solidFill>
              </a:rPr>
              <a:t>Vero- ja maksulinjaukset </a:t>
            </a:r>
            <a:r>
              <a:rPr lang="fi-FI" dirty="0" smtClean="0">
                <a:solidFill>
                  <a:srgbClr val="002060"/>
                </a:solidFill>
              </a:rPr>
              <a:t>positiivisia.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2060"/>
                </a:solidFill>
              </a:rPr>
              <a:t>Korotukset valmiste- ja haittaveroihin sekä pääomatuloveroihin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2060"/>
                </a:solidFill>
              </a:rPr>
              <a:t>Kiinteistöverotuksen ja asiakasmaksujen kehittäminen</a:t>
            </a: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002060"/>
                </a:solidFill>
              </a:rPr>
              <a:t>Päätös työmarkkinatukiuudistuksesta </a:t>
            </a:r>
            <a:r>
              <a:rPr lang="fi-FI" dirty="0" smtClean="0">
                <a:solidFill>
                  <a:srgbClr val="002060"/>
                </a:solidFill>
              </a:rPr>
              <a:t>siirrettiin , sisällöstä </a:t>
            </a:r>
            <a:r>
              <a:rPr lang="fi-FI" dirty="0">
                <a:solidFill>
                  <a:srgbClr val="002060"/>
                </a:solidFill>
              </a:rPr>
              <a:t>ei tietoa.</a:t>
            </a:r>
          </a:p>
          <a:p>
            <a:endParaRPr lang="fi-F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Sosiaali- ja terveydenhuollon uudet linjaukset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33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4015" r="15737" b="6977"/>
          <a:stretch/>
        </p:blipFill>
        <p:spPr bwMode="auto">
          <a:xfrm>
            <a:off x="-108520" y="-99392"/>
            <a:ext cx="928821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8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11783" r="15814" b="10078"/>
          <a:stretch/>
        </p:blipFill>
        <p:spPr bwMode="auto">
          <a:xfrm>
            <a:off x="0" y="16218"/>
            <a:ext cx="9144000" cy="66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782" r="15582" b="58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4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3022" r="15659" b="7846"/>
          <a:stretch/>
        </p:blipFill>
        <p:spPr bwMode="auto">
          <a:xfrm>
            <a:off x="0" y="-99392"/>
            <a:ext cx="9144000" cy="72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14388" r="15582" b="8465"/>
          <a:stretch/>
        </p:blipFill>
        <p:spPr bwMode="auto">
          <a:xfrm>
            <a:off x="27497" y="0"/>
            <a:ext cx="94736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0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Kuntaliitto kuntien asialla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294967295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25</a:t>
            </a:fld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14776" r="18882" b="18594"/>
          <a:stretch/>
        </p:blipFill>
        <p:spPr>
          <a:xfrm>
            <a:off x="683568" y="1124744"/>
            <a:ext cx="7048900" cy="5246569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80032" cy="634082"/>
          </a:xfrm>
        </p:spPr>
        <p:txBody>
          <a:bodyPr/>
          <a:lstStyle/>
          <a:p>
            <a:pPr algn="ctr"/>
            <a:r>
              <a:rPr lang="fi-FI" dirty="0" smtClean="0"/>
              <a:t>Kuntaliitto-konsernin palvelut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012160" y="1124744"/>
            <a:ext cx="316835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 err="1" smtClean="0">
                <a:solidFill>
                  <a:srgbClr val="002E63"/>
                </a:solidFill>
                <a:latin typeface="Verdana"/>
              </a:rPr>
              <a:t>KL-Kustannus</a:t>
            </a: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 Oy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Kuntatalon </a:t>
            </a:r>
            <a:r>
              <a:rPr lang="fi-FI" sz="1300" dirty="0">
                <a:solidFill>
                  <a:srgbClr val="002E63"/>
                </a:solidFill>
                <a:latin typeface="Verdana"/>
              </a:rPr>
              <a:t>kokouspalvelut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 err="1">
                <a:solidFill>
                  <a:srgbClr val="002E63"/>
                </a:solidFill>
                <a:latin typeface="Verdana"/>
              </a:rPr>
              <a:t>Gustavelund</a:t>
            </a:r>
            <a:r>
              <a:rPr lang="fi-FI" sz="1300" dirty="0">
                <a:solidFill>
                  <a:srgbClr val="002E63"/>
                </a:solidFill>
                <a:latin typeface="Verdana"/>
              </a:rPr>
              <a:t> </a:t>
            </a: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kokoushotelli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300" dirty="0" smtClean="0">
                <a:solidFill>
                  <a:srgbClr val="002E63"/>
                </a:solidFill>
                <a:latin typeface="Verdana"/>
              </a:rPr>
              <a:t>FCG </a:t>
            </a:r>
            <a:r>
              <a:rPr lang="en-US" sz="1300" dirty="0">
                <a:solidFill>
                  <a:srgbClr val="002E63"/>
                </a:solidFill>
                <a:latin typeface="Verdana"/>
              </a:rPr>
              <a:t>Finnish Consulting Group </a:t>
            </a:r>
            <a:r>
              <a:rPr lang="en-US" sz="1300" dirty="0" err="1" smtClean="0">
                <a:solidFill>
                  <a:srgbClr val="002E63"/>
                </a:solidFill>
                <a:latin typeface="Verdana"/>
              </a:rPr>
              <a:t>Oy</a:t>
            </a:r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1520" y="1097449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300" dirty="0">
                <a:solidFill>
                  <a:srgbClr val="002E63"/>
                </a:solidFill>
                <a:latin typeface="Verdana"/>
              </a:rPr>
              <a:t>KT </a:t>
            </a: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Kuntatyönantajat</a:t>
            </a:r>
            <a:endParaRPr lang="fi-FI" sz="1300" dirty="0">
              <a:solidFill>
                <a:srgbClr val="002E63"/>
              </a:solidFill>
              <a:latin typeface="Verdana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>
                <a:solidFill>
                  <a:srgbClr val="002E63"/>
                </a:solidFill>
                <a:latin typeface="Verdana"/>
              </a:rPr>
              <a:t>Palvelulaitosten työnantaja-</a:t>
            </a:r>
            <a:br>
              <a:rPr lang="fi-FI" sz="1300" dirty="0">
                <a:solidFill>
                  <a:srgbClr val="002E63"/>
                </a:solidFill>
                <a:latin typeface="Verdana"/>
              </a:rPr>
            </a:br>
            <a:r>
              <a:rPr lang="fi-FI" sz="1300" dirty="0">
                <a:solidFill>
                  <a:srgbClr val="002E63"/>
                </a:solidFill>
                <a:latin typeface="Verdana"/>
              </a:rPr>
              <a:t>yhdistys PTY ry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 err="1" smtClean="0">
                <a:solidFill>
                  <a:srgbClr val="002E63"/>
                </a:solidFill>
                <a:latin typeface="Verdana"/>
              </a:rPr>
              <a:t>KL-Kuntahankinnat</a:t>
            </a: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 </a:t>
            </a:r>
            <a:r>
              <a:rPr lang="fi-FI" sz="1300" dirty="0">
                <a:solidFill>
                  <a:srgbClr val="002E63"/>
                </a:solidFill>
                <a:latin typeface="Verdana"/>
              </a:rPr>
              <a:t>Oy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300" dirty="0" err="1" smtClean="0">
                <a:solidFill>
                  <a:srgbClr val="002E63"/>
                </a:solidFill>
                <a:latin typeface="Verdana"/>
              </a:rPr>
              <a:t>KL-Kuntarekry</a:t>
            </a:r>
            <a:r>
              <a:rPr lang="fi-FI" sz="1300" dirty="0" smtClean="0">
                <a:solidFill>
                  <a:srgbClr val="002E63"/>
                </a:solidFill>
                <a:latin typeface="Verdana"/>
              </a:rPr>
              <a:t> Oy</a:t>
            </a:r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26</a:t>
            </a:fld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632700" cy="4392612"/>
          </a:xfrm>
        </p:spPr>
        <p:txBody>
          <a:bodyPr>
            <a:normAutofit fontScale="70000" lnSpcReduction="20000"/>
          </a:bodyPr>
          <a:lstStyle/>
          <a:p>
            <a:pPr marL="355600" indent="-355600" eaLnBrk="1" hangingPunct="1">
              <a:lnSpc>
                <a:spcPct val="90000"/>
              </a:lnSpc>
              <a:buFontTx/>
              <a:buNone/>
            </a:pPr>
            <a:endParaRPr lang="fi-FI" sz="800" b="1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>
                <a:cs typeface="Times New Roman" pitchFamily="18" charset="0"/>
              </a:rPr>
              <a:t>Edunvalvonta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>
                <a:cs typeface="Times New Roman" pitchFamily="18" charset="0"/>
              </a:rPr>
              <a:t>Neuvontapalvelut</a:t>
            </a:r>
            <a:endParaRPr lang="fi-FI" dirty="0" smtClean="0"/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Verkostotuki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Koulutus ja konsultointi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Tutkimukset ja oppaat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Sähköiset uutiskirjeet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Kuntapäättäjä-palvelut</a:t>
            </a:r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err="1" smtClean="0">
                <a:hlinkClick r:id="rId3"/>
              </a:rPr>
              <a:t>www.kunnat.net</a:t>
            </a:r>
            <a:endParaRPr lang="fi-FI" dirty="0" smtClean="0"/>
          </a:p>
          <a:p>
            <a:pPr eaLnBrk="1" hangingPunct="1">
              <a:lnSpc>
                <a:spcPct val="120000"/>
              </a:lnSpc>
              <a:buClr>
                <a:schemeClr val="accent3"/>
              </a:buClr>
              <a:buFont typeface="Verdana" pitchFamily="34" charset="0"/>
              <a:buChar char="»"/>
            </a:pPr>
            <a:r>
              <a:rPr lang="fi-FI" dirty="0" smtClean="0"/>
              <a:t>ja tuoreet kuntauutiset joka päivä: </a:t>
            </a:r>
            <a:r>
              <a:rPr lang="fi-FI" dirty="0" err="1" smtClean="0"/>
              <a:t>www.kuntalehti.fi</a:t>
            </a:r>
            <a:endParaRPr lang="fi-FI" dirty="0" smtClean="0"/>
          </a:p>
          <a:p>
            <a:pPr marL="355600" indent="-355600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fi-FI" b="1" dirty="0" smtClean="0"/>
          </a:p>
          <a:p>
            <a:pPr marL="0" indent="0" eaLnBrk="1" hangingPunct="1">
              <a:lnSpc>
                <a:spcPct val="120000"/>
              </a:lnSpc>
              <a:buNone/>
            </a:pPr>
            <a:endParaRPr lang="fi-FI" b="1" dirty="0" smtClean="0"/>
          </a:p>
          <a:p>
            <a:pPr marL="355600" indent="-355600">
              <a:buFontTx/>
              <a:buNone/>
            </a:pPr>
            <a:r>
              <a:rPr lang="fi-FI" b="1" dirty="0" smtClean="0"/>
              <a:t>					</a:t>
            </a:r>
            <a:r>
              <a:rPr lang="fi-FI" dirty="0" smtClean="0">
                <a:solidFill>
                  <a:schemeClr val="accent2"/>
                </a:solidFill>
              </a:rPr>
              <a:t>KIITOS MIELENKIINNOSTA!</a:t>
            </a:r>
          </a:p>
          <a:p>
            <a:pPr marL="355600" indent="-355600" eaLnBrk="1" hangingPunct="1">
              <a:buFontTx/>
              <a:buNone/>
            </a:pPr>
            <a:r>
              <a:rPr lang="fi-FI" dirty="0">
                <a:solidFill>
                  <a:schemeClr val="accent2"/>
                </a:solidFill>
              </a:rPr>
              <a:t>	</a:t>
            </a:r>
            <a:r>
              <a:rPr lang="fi-FI" dirty="0" smtClean="0">
                <a:solidFill>
                  <a:schemeClr val="accent2"/>
                </a:solidFill>
              </a:rPr>
              <a:t>				Materiaalit: </a:t>
            </a:r>
            <a:r>
              <a:rPr lang="fi-FI" dirty="0" err="1" smtClean="0">
                <a:solidFill>
                  <a:schemeClr val="accent2"/>
                </a:solidFill>
              </a:rPr>
              <a:t>www.kunnat.net</a:t>
            </a:r>
            <a:endParaRPr lang="fi-FI" dirty="0" smtClean="0">
              <a:solidFill>
                <a:schemeClr val="accent2"/>
              </a:solidFill>
            </a:endParaRPr>
          </a:p>
          <a:p>
            <a:pPr marL="355600" indent="-355600" eaLnBrk="1" hangingPunct="1">
              <a:buFontTx/>
              <a:buNone/>
            </a:pPr>
            <a:r>
              <a:rPr lang="fi-FI" b="1" dirty="0" smtClean="0">
                <a:solidFill>
                  <a:schemeClr val="folHlink"/>
                </a:solidFill>
              </a:rPr>
              <a:t>   </a:t>
            </a:r>
          </a:p>
        </p:txBody>
      </p:sp>
      <p:pic>
        <p:nvPicPr>
          <p:cNvPr id="66565" name="Picture 3" descr="Kunta_muutosjo_P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12776"/>
            <a:ext cx="2952328" cy="28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21625" cy="1007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dirty="0" smtClean="0"/>
              <a:t>Kuntaliitto tukee kuntia </a:t>
            </a:r>
            <a:br>
              <a:rPr lang="fi-FI" dirty="0" smtClean="0"/>
            </a:br>
            <a:r>
              <a:rPr lang="fi-FI" dirty="0" smtClean="0"/>
              <a:t>ja kunta-alaa muutoksessa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Maakuntakierros, kevät 2014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27</a:t>
            </a:fld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0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yöristetty suorakulmio 13"/>
          <p:cNvSpPr/>
          <p:nvPr/>
        </p:nvSpPr>
        <p:spPr bwMode="auto">
          <a:xfrm>
            <a:off x="3661569" y="4692320"/>
            <a:ext cx="300037" cy="312738"/>
          </a:xfrm>
          <a:prstGeom prst="roundRect">
            <a:avLst/>
          </a:prstGeom>
          <a:solidFill>
            <a:srgbClr val="FFE49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99706" y="4709783"/>
            <a:ext cx="13747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schemeClr val="tx1"/>
                </a:solidFill>
              </a:rPr>
              <a:t>Kunta järjestää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999706" y="5047920"/>
            <a:ext cx="1273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schemeClr val="tx1"/>
                </a:solidFill>
              </a:rPr>
              <a:t>Kuntayhtymä </a:t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järjestää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999706" y="5494008"/>
            <a:ext cx="1153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1200" dirty="0" smtClean="0">
                <a:solidFill>
                  <a:schemeClr val="tx1"/>
                </a:solidFill>
              </a:rPr>
              <a:t>Vastuukunta</a:t>
            </a:r>
            <a:r>
              <a:rPr lang="fi-FI" sz="1200" dirty="0">
                <a:solidFill>
                  <a:schemeClr val="tx1"/>
                </a:solidFill>
              </a:rPr>
              <a:t/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järjestää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 bwMode="auto">
          <a:xfrm>
            <a:off x="3661569" y="5120945"/>
            <a:ext cx="300037" cy="314325"/>
          </a:xfrm>
          <a:prstGeom prst="roundRect">
            <a:avLst/>
          </a:prstGeom>
          <a:solidFill>
            <a:srgbClr val="BA57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 bwMode="auto">
          <a:xfrm>
            <a:off x="3661569" y="5567033"/>
            <a:ext cx="300037" cy="314325"/>
          </a:xfrm>
          <a:prstGeom prst="roundRect">
            <a:avLst/>
          </a:prstGeom>
          <a:solidFill>
            <a:srgbClr val="B5BA05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9788" y="1196975"/>
            <a:ext cx="67087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i-FI" sz="1200" b="1" dirty="0"/>
              <a:t>Kunnat yhteensä, Manner-Suomi	</a:t>
            </a:r>
            <a:r>
              <a:rPr lang="fi-FI" sz="1200" b="1" dirty="0" smtClean="0"/>
              <a:t>304</a:t>
            </a:r>
            <a:endParaRPr lang="fi-FI" sz="1200" b="1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i-FI" sz="1200" b="1" dirty="0"/>
              <a:t>Kunta järjestää palvelut itse		</a:t>
            </a:r>
            <a:r>
              <a:rPr lang="fi-FI" sz="1200" b="1" dirty="0" smtClean="0"/>
              <a:t>89 </a:t>
            </a:r>
            <a:r>
              <a:rPr lang="fi-FI" sz="1200" b="1" dirty="0"/>
              <a:t>kuntaa, väestöstä </a:t>
            </a:r>
            <a:r>
              <a:rPr lang="fi-FI" sz="1200" b="1" dirty="0" smtClean="0"/>
              <a:t>59 </a:t>
            </a:r>
            <a:r>
              <a:rPr lang="fi-FI" sz="1200" b="1" dirty="0"/>
              <a:t>%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fi-FI" sz="1200" b="1" dirty="0"/>
              <a:t>Yhteistoiminta-alueet yhteensä		</a:t>
            </a:r>
            <a:r>
              <a:rPr lang="fi-FI" sz="1200" b="1" dirty="0" smtClean="0"/>
              <a:t>62, </a:t>
            </a:r>
            <a:r>
              <a:rPr lang="fi-FI" sz="1200" b="1" dirty="0"/>
              <a:t>kuntia </a:t>
            </a:r>
            <a:r>
              <a:rPr lang="fi-FI" sz="1200" b="1" dirty="0" smtClean="0"/>
              <a:t>215, </a:t>
            </a:r>
            <a:r>
              <a:rPr lang="fi-FI" sz="1200" b="1" dirty="0"/>
              <a:t>väestöstä </a:t>
            </a:r>
            <a:r>
              <a:rPr lang="fi-FI" sz="1200" b="1" dirty="0" smtClean="0"/>
              <a:t>41 </a:t>
            </a:r>
            <a:r>
              <a:rPr lang="fi-FI" sz="1200" b="1" dirty="0"/>
              <a:t>%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i-FI" sz="1200" dirty="0"/>
              <a:t>Kuntayhtymiä			</a:t>
            </a:r>
            <a:r>
              <a:rPr lang="fi-FI" sz="1200" dirty="0" smtClean="0"/>
              <a:t>         	31, </a:t>
            </a:r>
            <a:r>
              <a:rPr lang="fi-FI" sz="1200" dirty="0"/>
              <a:t>kuntia </a:t>
            </a:r>
            <a:r>
              <a:rPr lang="fi-FI" sz="1200" dirty="0" smtClean="0"/>
              <a:t>130</a:t>
            </a:r>
            <a:endParaRPr lang="fi-FI" sz="12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i-FI" sz="1200" dirty="0" smtClean="0"/>
              <a:t>Vastuukuntamallin </a:t>
            </a:r>
            <a:r>
              <a:rPr lang="fi-FI" sz="1200" dirty="0" err="1"/>
              <a:t>yt-alueita</a:t>
            </a:r>
            <a:r>
              <a:rPr lang="fi-FI" sz="1200" dirty="0"/>
              <a:t>		</a:t>
            </a:r>
            <a:r>
              <a:rPr lang="fi-FI" sz="1200" dirty="0" smtClean="0"/>
              <a:t>	31, </a:t>
            </a:r>
            <a:r>
              <a:rPr lang="fi-FI" sz="1200" dirty="0"/>
              <a:t>kuntia </a:t>
            </a:r>
            <a:r>
              <a:rPr lang="fi-FI" sz="1200" dirty="0" smtClean="0"/>
              <a:t>85</a:t>
            </a:r>
            <a:endParaRPr lang="fi-FI" sz="1200" dirty="0"/>
          </a:p>
          <a:p>
            <a:pPr>
              <a:spcBef>
                <a:spcPct val="50000"/>
              </a:spcBef>
            </a:pPr>
            <a:endParaRPr lang="fi-FI" sz="1200" dirty="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fi-FI" sz="1200" b="1" dirty="0"/>
              <a:t>Terveyskeskukset yhteensä		</a:t>
            </a:r>
            <a:r>
              <a:rPr lang="fi-FI" sz="1200" b="1" dirty="0" smtClean="0"/>
              <a:t>151</a:t>
            </a:r>
            <a:endParaRPr lang="fi-FI" sz="1200" b="1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i-FI" sz="1200" dirty="0"/>
              <a:t>Kuntien				</a:t>
            </a:r>
            <a:r>
              <a:rPr lang="fi-FI" sz="1200" dirty="0" smtClean="0"/>
              <a:t>		89</a:t>
            </a:r>
            <a:endParaRPr lang="fi-FI" sz="12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i-FI" sz="1200" dirty="0"/>
              <a:t>Kuntayhtymien			</a:t>
            </a:r>
            <a:r>
              <a:rPr lang="fi-FI" sz="1200" dirty="0" smtClean="0"/>
              <a:t>		31</a:t>
            </a:r>
            <a:endParaRPr lang="fi-FI" sz="12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i-FI" sz="1200" dirty="0" smtClean="0"/>
              <a:t>Vastuukuntien </a:t>
            </a:r>
            <a:r>
              <a:rPr lang="fi-FI" sz="1200" dirty="0"/>
              <a:t>			</a:t>
            </a:r>
            <a:r>
              <a:rPr lang="fi-FI" sz="1200" dirty="0" smtClean="0"/>
              <a:t>		31</a:t>
            </a:r>
            <a:r>
              <a:rPr lang="fi-FI" sz="1200" dirty="0"/>
              <a:t>	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fi-FI" sz="1200" dirty="0"/>
              <a:t>Terveyskeskukset	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i-FI" sz="1200" dirty="0"/>
              <a:t>Alle 20 000 asukasta			</a:t>
            </a:r>
            <a:r>
              <a:rPr lang="fi-FI" sz="1200" dirty="0" smtClean="0"/>
              <a:t>	73</a:t>
            </a:r>
            <a:endParaRPr lang="fi-FI" sz="12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i-FI" sz="1200" dirty="0"/>
              <a:t>Yli 20 000 asukasta			</a:t>
            </a:r>
            <a:r>
              <a:rPr lang="fi-FI" sz="1200" dirty="0" smtClean="0"/>
              <a:t>	78</a:t>
            </a:r>
            <a:endParaRPr lang="fi-FI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49" y="-122422"/>
            <a:ext cx="4886143" cy="678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27.3.2014</a:t>
            </a:r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Kari-Pekka Mäki-Lohiluoma</a:t>
            </a:r>
            <a:endParaRPr lang="fi-FI" noProof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718D-546F-4705-AD82-8B3887F86698}" type="slidenum">
              <a:rPr lang="fi-FI" noProof="0" smtClean="0"/>
              <a:t>3</a:t>
            </a:fld>
            <a:endParaRPr lang="fi-FI" noProof="0" dirty="0"/>
          </a:p>
        </p:txBody>
      </p:sp>
      <p:sp>
        <p:nvSpPr>
          <p:cNvPr id="18" name="Otsikko 3"/>
          <p:cNvSpPr txBox="1">
            <a:spLocks/>
          </p:cNvSpPr>
          <p:nvPr/>
        </p:nvSpPr>
        <p:spPr>
          <a:xfrm>
            <a:off x="390637" y="116632"/>
            <a:ext cx="8254093" cy="94297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E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Perusterveydenhuollon ja sosiaali-palvelujen järjestäminen 2013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894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Arrow Connector 102"/>
          <p:cNvCxnSpPr/>
          <p:nvPr/>
        </p:nvCxnSpPr>
        <p:spPr>
          <a:xfrm>
            <a:off x="1172496" y="3071814"/>
            <a:ext cx="11725" cy="76358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Pyöristetty suorakulmio 53"/>
          <p:cNvSpPr/>
          <p:nvPr/>
        </p:nvSpPr>
        <p:spPr>
          <a:xfrm>
            <a:off x="1014209" y="2046288"/>
            <a:ext cx="1864268" cy="1268412"/>
          </a:xfrm>
          <a:prstGeom prst="roundRect">
            <a:avLst>
              <a:gd name="adj" fmla="val 8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charset="0"/>
              </a:rPr>
              <a:t>Yhteistoiminta-alue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921102" y="3035300"/>
            <a:ext cx="0" cy="80645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032489" y="3308350"/>
            <a:ext cx="1700119" cy="508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393479" y="3302000"/>
            <a:ext cx="1682531" cy="514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7503971" y="2873375"/>
            <a:ext cx="222774" cy="793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422792" y="2873375"/>
            <a:ext cx="222774" cy="793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yöristetty suorakulmio 53"/>
          <p:cNvSpPr/>
          <p:nvPr/>
        </p:nvSpPr>
        <p:spPr>
          <a:xfrm>
            <a:off x="4684120" y="4198938"/>
            <a:ext cx="1793918" cy="347662"/>
          </a:xfrm>
          <a:prstGeom prst="roundRect">
            <a:avLst>
              <a:gd name="adj" fmla="val 8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Erityisvastuualue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27.3.2014</a:t>
            </a:r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smtClean="0"/>
              <a:t>Kari-Pekka Mäki-Lohiluoma</a:t>
            </a:r>
            <a:endParaRPr lang="fi-FI" noProof="0" dirty="0" smtClean="0"/>
          </a:p>
        </p:txBody>
      </p:sp>
      <p:sp>
        <p:nvSpPr>
          <p:cNvPr id="14346" name="Title 1"/>
          <p:cNvSpPr>
            <a:spLocks noGrp="1"/>
          </p:cNvSpPr>
          <p:nvPr>
            <p:ph type="title" idx="4294967295"/>
          </p:nvPr>
        </p:nvSpPr>
        <p:spPr>
          <a:xfrm>
            <a:off x="753690" y="274638"/>
            <a:ext cx="7778750" cy="1143000"/>
          </a:xfrm>
        </p:spPr>
        <p:txBody>
          <a:bodyPr>
            <a:normAutofit fontScale="90000"/>
          </a:bodyPr>
          <a:lstStyle/>
          <a:p>
            <a:r>
              <a:rPr altLang="fi-FI" sz="4000" dirty="0" err="1" smtClean="0">
                <a:ea typeface="ＭＳ Ｐゴシック" pitchFamily="34" charset="-128"/>
                <a:cs typeface="Arial" charset="0"/>
              </a:rPr>
              <a:t>Nykyinen</a:t>
            </a:r>
            <a:r>
              <a:rPr altLang="fi-FI" sz="4000" dirty="0" smtClean="0">
                <a:ea typeface="ＭＳ Ｐゴシック" pitchFamily="34" charset="-128"/>
                <a:cs typeface="Arial" charset="0"/>
              </a:rPr>
              <a:t> </a:t>
            </a:r>
            <a:r>
              <a:rPr altLang="fi-FI" sz="4000" dirty="0" err="1" smtClean="0">
                <a:ea typeface="ＭＳ Ｐゴシック" pitchFamily="34" charset="-128"/>
                <a:cs typeface="Arial" charset="0"/>
              </a:rPr>
              <a:t>sosiaali</a:t>
            </a:r>
            <a:r>
              <a:rPr altLang="fi-FI" sz="4000" dirty="0" smtClean="0">
                <a:ea typeface="ＭＳ Ｐゴシック" pitchFamily="34" charset="-128"/>
                <a:cs typeface="Arial" charset="0"/>
              </a:rPr>
              <a:t>- </a:t>
            </a:r>
            <a:r>
              <a:rPr altLang="fi-FI" sz="4000" dirty="0" err="1" smtClean="0">
                <a:ea typeface="ＭＳ Ｐゴシック" pitchFamily="34" charset="-128"/>
                <a:cs typeface="Arial" charset="0"/>
              </a:rPr>
              <a:t>ja</a:t>
            </a:r>
            <a:r>
              <a:rPr altLang="fi-FI" sz="4000" dirty="0" smtClean="0">
                <a:ea typeface="ＭＳ Ｐゴシック" pitchFamily="34" charset="-128"/>
                <a:cs typeface="Arial" charset="0"/>
              </a:rPr>
              <a:t> </a:t>
            </a:r>
            <a:r>
              <a:rPr altLang="fi-FI" sz="4000" dirty="0" err="1" smtClean="0">
                <a:ea typeface="ＭＳ Ｐゴシック" pitchFamily="34" charset="-128"/>
                <a:cs typeface="Arial" charset="0"/>
              </a:rPr>
              <a:t>terveydenhuoltojärjestelmä</a:t>
            </a:r>
            <a:endParaRPr lang="en-US" altLang="fi-FI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Pyöristetty suorakulmio 13"/>
          <p:cNvSpPr/>
          <p:nvPr/>
        </p:nvSpPr>
        <p:spPr>
          <a:xfrm>
            <a:off x="3013314" y="3714750"/>
            <a:ext cx="1195945" cy="723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200" b="1" dirty="0">
                <a:solidFill>
                  <a:srgbClr val="FFFFFF"/>
                </a:solidFill>
                <a:ea typeface="ＭＳ Ｐゴシック" charset="0"/>
              </a:rPr>
              <a:t>Kunta</a:t>
            </a:r>
          </a:p>
          <a:p>
            <a:pPr algn="ctr">
              <a:defRPr/>
            </a:pPr>
            <a:r>
              <a:rPr lang="fi-FI" sz="1200" dirty="0">
                <a:solidFill>
                  <a:srgbClr val="FFFFFF"/>
                </a:solidFill>
                <a:ea typeface="ＭＳ Ｐゴシック" charset="0"/>
              </a:rPr>
              <a:t>sosiaali-</a:t>
            </a:r>
          </a:p>
          <a:p>
            <a:pPr algn="ctr">
              <a:defRPr/>
            </a:pPr>
            <a:r>
              <a:rPr lang="fi-FI" sz="1200" dirty="0">
                <a:solidFill>
                  <a:srgbClr val="FFFFFF"/>
                </a:solidFill>
                <a:ea typeface="ＭＳ Ｐゴシック" charset="0"/>
              </a:rPr>
              <a:t>palvelut</a:t>
            </a:r>
          </a:p>
          <a:p>
            <a:pPr algn="ctr">
              <a:defRPr/>
            </a:pPr>
            <a:endParaRPr lang="fi-FI" sz="12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1" name="Pyöristetty suorakulmio 13"/>
          <p:cNvSpPr/>
          <p:nvPr/>
        </p:nvSpPr>
        <p:spPr>
          <a:xfrm>
            <a:off x="392786" y="4559300"/>
            <a:ext cx="885234" cy="50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i-FI" sz="1200" dirty="0">
                <a:solidFill>
                  <a:srgbClr val="000000"/>
                </a:solidFill>
                <a:ea typeface="ＭＳ Ｐゴシック" charset="0"/>
              </a:rPr>
              <a:t>5 kpl</a:t>
            </a:r>
          </a:p>
        </p:txBody>
      </p:sp>
      <p:sp>
        <p:nvSpPr>
          <p:cNvPr id="52" name="Pyöristetty suorakulmio 13"/>
          <p:cNvSpPr/>
          <p:nvPr/>
        </p:nvSpPr>
        <p:spPr>
          <a:xfrm>
            <a:off x="416236" y="3556000"/>
            <a:ext cx="885234" cy="50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i-FI" sz="1200" dirty="0">
                <a:solidFill>
                  <a:srgbClr val="000000"/>
                </a:solidFill>
                <a:ea typeface="ＭＳ Ｐゴシック" charset="0"/>
              </a:rPr>
              <a:t>20 kpl</a:t>
            </a:r>
          </a:p>
        </p:txBody>
      </p:sp>
      <p:sp>
        <p:nvSpPr>
          <p:cNvPr id="53" name="Pyöristetty suorakulmio 13"/>
          <p:cNvSpPr/>
          <p:nvPr/>
        </p:nvSpPr>
        <p:spPr>
          <a:xfrm>
            <a:off x="7339822" y="4229100"/>
            <a:ext cx="1201808" cy="292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i-FI" sz="1200" dirty="0">
                <a:solidFill>
                  <a:srgbClr val="000000"/>
                </a:solidFill>
                <a:ea typeface="ＭＳ Ｐゴシック" charset="0"/>
              </a:rPr>
              <a:t>15+1 kpl</a:t>
            </a:r>
          </a:p>
        </p:txBody>
      </p:sp>
      <p:sp>
        <p:nvSpPr>
          <p:cNvPr id="54" name="Pyöristetty suorakulmio 13"/>
          <p:cNvSpPr/>
          <p:nvPr/>
        </p:nvSpPr>
        <p:spPr>
          <a:xfrm>
            <a:off x="7361807" y="2032000"/>
            <a:ext cx="1201808" cy="48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i-FI" sz="1200" dirty="0" smtClean="0">
                <a:solidFill>
                  <a:srgbClr val="000000"/>
                </a:solidFill>
                <a:ea typeface="ＭＳ Ｐゴシック" charset="0"/>
              </a:rPr>
              <a:t>304 </a:t>
            </a:r>
            <a:r>
              <a:rPr lang="fi-FI" sz="1200" dirty="0">
                <a:solidFill>
                  <a:srgbClr val="000000"/>
                </a:solidFill>
                <a:ea typeface="ＭＳ Ｐゴシック" charset="0"/>
              </a:rPr>
              <a:t>kuntaa</a:t>
            </a:r>
          </a:p>
        </p:txBody>
      </p:sp>
      <p:sp>
        <p:nvSpPr>
          <p:cNvPr id="62" name="Pyöristetty suorakulmio 53"/>
          <p:cNvSpPr/>
          <p:nvPr/>
        </p:nvSpPr>
        <p:spPr>
          <a:xfrm>
            <a:off x="480723" y="5164138"/>
            <a:ext cx="8236781" cy="601662"/>
          </a:xfrm>
          <a:prstGeom prst="roundRect">
            <a:avLst>
              <a:gd name="adj" fmla="val 88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6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Valtio</a:t>
            </a:r>
            <a:r>
              <a:rPr lang="fi-FI" sz="16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(sosiaali- ja terveysministeriö ja hallinnonala)</a:t>
            </a:r>
          </a:p>
          <a:p>
            <a:pPr algn="ctr">
              <a:defRPr/>
            </a:pPr>
            <a:r>
              <a:rPr lang="fi-FI" sz="140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- kansallinen ohjaus</a:t>
            </a:r>
          </a:p>
        </p:txBody>
      </p:sp>
      <p:sp>
        <p:nvSpPr>
          <p:cNvPr id="50" name="Pyöristetty suorakulmio 53"/>
          <p:cNvSpPr/>
          <p:nvPr/>
        </p:nvSpPr>
        <p:spPr>
          <a:xfrm>
            <a:off x="4684120" y="3856038"/>
            <a:ext cx="1795384" cy="347662"/>
          </a:xfrm>
          <a:prstGeom prst="roundRect">
            <a:avLst>
              <a:gd name="adj" fmla="val 8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Sairaanhoitopiiri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1" name="Pyöristetty suorakulmio 53"/>
          <p:cNvSpPr/>
          <p:nvPr/>
        </p:nvSpPr>
        <p:spPr>
          <a:xfrm>
            <a:off x="6560113" y="3856038"/>
            <a:ext cx="1793918" cy="347662"/>
          </a:xfrm>
          <a:prstGeom prst="roundRect">
            <a:avLst>
              <a:gd name="adj" fmla="val 8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Erityishuoltopiiri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6" name="Pyöristetty suorakulmio 53"/>
          <p:cNvSpPr/>
          <p:nvPr/>
        </p:nvSpPr>
        <p:spPr>
          <a:xfrm>
            <a:off x="5639703" y="2052638"/>
            <a:ext cx="1864268" cy="1001712"/>
          </a:xfrm>
          <a:prstGeom prst="roundRect">
            <a:avLst>
              <a:gd name="adj" fmla="val 8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Yhteistoiminta-alue</a:t>
            </a:r>
          </a:p>
          <a:p>
            <a:pPr algn="ctr">
              <a:defRPr/>
            </a:pPr>
            <a:r>
              <a:rPr lang="fi-FI" sz="12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kuntayhtymä</a:t>
            </a:r>
          </a:p>
          <a:p>
            <a:pPr algn="ctr">
              <a:defRPr/>
            </a:pPr>
            <a:r>
              <a:rPr lang="fi-FI" sz="12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(perusterveyden-</a:t>
            </a:r>
          </a:p>
          <a:p>
            <a:pPr algn="ctr">
              <a:defRPr/>
            </a:pPr>
            <a:r>
              <a:rPr lang="fi-FI" sz="12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huolto)</a:t>
            </a:r>
          </a:p>
        </p:txBody>
      </p:sp>
      <p:sp>
        <p:nvSpPr>
          <p:cNvPr id="67" name="Pyöristetty suorakulmio 53"/>
          <p:cNvSpPr/>
          <p:nvPr/>
        </p:nvSpPr>
        <p:spPr>
          <a:xfrm>
            <a:off x="4502383" y="2573338"/>
            <a:ext cx="937996" cy="7540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b="1" dirty="0">
                <a:solidFill>
                  <a:srgbClr val="FFFFFF"/>
                </a:solidFill>
                <a:ea typeface="ＭＳ Ｐゴシック" charset="0"/>
              </a:rPr>
              <a:t>Kunta</a:t>
            </a:r>
          </a:p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charset="0"/>
              </a:rPr>
              <a:t>sosiaali-</a:t>
            </a:r>
          </a:p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charset="0"/>
              </a:rPr>
              <a:t>palvelut</a:t>
            </a: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8" name="Pyöristetty suorakulmio 53"/>
          <p:cNvSpPr/>
          <p:nvPr/>
        </p:nvSpPr>
        <p:spPr>
          <a:xfrm>
            <a:off x="7709158" y="2573338"/>
            <a:ext cx="926271" cy="7540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b="1" dirty="0">
                <a:solidFill>
                  <a:srgbClr val="FFFFFF"/>
                </a:solidFill>
                <a:ea typeface="ＭＳ Ｐゴシック" charset="0"/>
              </a:rPr>
              <a:t>Kunta</a:t>
            </a:r>
          </a:p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charset="0"/>
              </a:rPr>
              <a:t>sosiaali-</a:t>
            </a:r>
          </a:p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ea typeface="ＭＳ Ｐゴシック" charset="0"/>
              </a:rPr>
              <a:t>palvelut</a:t>
            </a: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06556" y="3327400"/>
            <a:ext cx="0" cy="514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131257" y="3327400"/>
            <a:ext cx="0" cy="514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418720" y="3071814"/>
            <a:ext cx="11725" cy="76358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174979" y="3302000"/>
            <a:ext cx="902822" cy="514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2333266" y="2705100"/>
            <a:ext cx="131906" cy="19843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Pyöristetty suorakulmio 53"/>
          <p:cNvSpPr/>
          <p:nvPr/>
        </p:nvSpPr>
        <p:spPr>
          <a:xfrm>
            <a:off x="486586" y="4192588"/>
            <a:ext cx="1795384" cy="347662"/>
          </a:xfrm>
          <a:prstGeom prst="roundRect">
            <a:avLst>
              <a:gd name="adj" fmla="val 8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Erityisvastuualue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5" name="Pyöristetty suorakulmio 53"/>
          <p:cNvSpPr/>
          <p:nvPr/>
        </p:nvSpPr>
        <p:spPr>
          <a:xfrm>
            <a:off x="486586" y="3849688"/>
            <a:ext cx="1795384" cy="347662"/>
          </a:xfrm>
          <a:prstGeom prst="roundRect">
            <a:avLst>
              <a:gd name="adj" fmla="val 8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Sairaanhoitopiiri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6" name="Pyöristetty suorakulmio 53"/>
          <p:cNvSpPr/>
          <p:nvPr/>
        </p:nvSpPr>
        <p:spPr>
          <a:xfrm>
            <a:off x="2362579" y="3849688"/>
            <a:ext cx="1795384" cy="347662"/>
          </a:xfrm>
          <a:prstGeom prst="roundRect">
            <a:avLst>
              <a:gd name="adj" fmla="val 8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ea typeface="ＭＳ Ｐゴシック" charset="0"/>
              </a:rPr>
              <a:t>Erityishuoltopiiri</a:t>
            </a:r>
            <a:endParaRPr lang="fi-FI" sz="1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9" name="Pyöristetty suorakulmio 53"/>
          <p:cNvSpPr/>
          <p:nvPr/>
        </p:nvSpPr>
        <p:spPr>
          <a:xfrm>
            <a:off x="3054351" y="2566988"/>
            <a:ext cx="926271" cy="7540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i-FI" sz="1400" b="1" dirty="0">
              <a:solidFill>
                <a:srgbClr val="FFFFFF"/>
              </a:solidFill>
              <a:ea typeface="ＭＳ Ｐゴシック" charset="0"/>
            </a:endParaRPr>
          </a:p>
          <a:p>
            <a:pPr algn="ctr">
              <a:defRPr/>
            </a:pPr>
            <a:r>
              <a:rPr lang="fi-FI" sz="1400" b="1" dirty="0">
                <a:solidFill>
                  <a:srgbClr val="FFFFFF"/>
                </a:solidFill>
                <a:ea typeface="ＭＳ Ｐゴシック" charset="0"/>
              </a:rPr>
              <a:t>Kunta</a:t>
            </a: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476449" y="3321050"/>
            <a:ext cx="0" cy="5143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yöristetty suorakulmio 53"/>
          <p:cNvSpPr/>
          <p:nvPr/>
        </p:nvSpPr>
        <p:spPr>
          <a:xfrm>
            <a:off x="1124385" y="2892127"/>
            <a:ext cx="767985" cy="3349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200" b="1" dirty="0">
                <a:solidFill>
                  <a:srgbClr val="FFFFFF"/>
                </a:solidFill>
                <a:ea typeface="ＭＳ Ｐゴシック" charset="0"/>
              </a:rPr>
              <a:t>Kunt</a:t>
            </a:r>
            <a:r>
              <a:rPr lang="fi-FI" sz="1400" b="1" dirty="0">
                <a:solidFill>
                  <a:srgbClr val="FFFFFF"/>
                </a:solidFill>
                <a:ea typeface="ＭＳ Ｐゴシック" charset="0"/>
              </a:rPr>
              <a:t>a</a:t>
            </a: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3" name="Pyöristetty suorakulmio 53"/>
          <p:cNvSpPr/>
          <p:nvPr/>
        </p:nvSpPr>
        <p:spPr>
          <a:xfrm>
            <a:off x="2040142" y="2903538"/>
            <a:ext cx="767985" cy="3349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200" b="1" dirty="0">
                <a:solidFill>
                  <a:srgbClr val="FFFFFF"/>
                </a:solidFill>
                <a:ea typeface="ＭＳ Ｐゴシック" charset="0"/>
              </a:rPr>
              <a:t>Kunt</a:t>
            </a:r>
            <a:r>
              <a:rPr lang="fi-FI" sz="1400" b="1" dirty="0">
                <a:solidFill>
                  <a:srgbClr val="FFFFFF"/>
                </a:solidFill>
                <a:ea typeface="ＭＳ Ｐゴシック" charset="0"/>
              </a:rPr>
              <a:t>a</a:t>
            </a: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  <a:p>
            <a:pPr algn="ctr">
              <a:defRPr/>
            </a:pPr>
            <a:endParaRPr lang="fi-FI" sz="14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4" name="Pyöristetty suorakulmio 53"/>
          <p:cNvSpPr/>
          <p:nvPr/>
        </p:nvSpPr>
        <p:spPr>
          <a:xfrm>
            <a:off x="1078696" y="2351088"/>
            <a:ext cx="1729431" cy="334962"/>
          </a:xfrm>
          <a:prstGeom prst="roundRect">
            <a:avLst>
              <a:gd name="adj" fmla="val 8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Isäntäkunta</a:t>
            </a:r>
            <a:endParaRPr lang="fi-FI" sz="14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endParaRPr lang="fi-FI" sz="14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940480" y="2686050"/>
            <a:ext cx="0" cy="1143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4508245" y="4781550"/>
            <a:ext cx="0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110492" y="3078164"/>
            <a:ext cx="11725" cy="76358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448032" y="2711450"/>
            <a:ext cx="131906" cy="19843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720190" y="3200400"/>
            <a:ext cx="11725" cy="635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289745" y="3149600"/>
            <a:ext cx="1236983" cy="6667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796402" y="2667000"/>
            <a:ext cx="275536" cy="11620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718D-546F-4705-AD82-8B3887F86698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840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9600" cy="1296144"/>
          </a:xfrm>
        </p:spPr>
        <p:txBody>
          <a:bodyPr>
            <a:noAutofit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Sosiaali- ja terveyspalveluiden järjestäminen viidelle alueelle</a:t>
            </a:r>
            <a:br>
              <a:rPr lang="fi-FI" sz="2800" dirty="0" smtClean="0"/>
            </a:br>
            <a:r>
              <a:rPr lang="fi-FI" sz="1400" dirty="0" smtClean="0"/>
              <a:t>Valtioneuvoston </a:t>
            </a:r>
            <a:r>
              <a:rPr lang="fi-FI" sz="1400" dirty="0"/>
              <a:t>tiedote 23.3.2014 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1556792"/>
            <a:ext cx="7779600" cy="4570408"/>
          </a:xfrm>
        </p:spPr>
        <p:txBody>
          <a:bodyPr>
            <a:normAutofit fontScale="62500" lnSpcReduction="20000"/>
          </a:bodyPr>
          <a:lstStyle/>
          <a:p>
            <a:r>
              <a:rPr lang="fi-FI" sz="4000" dirty="0" smtClean="0"/>
              <a:t>Alueet rakentuvat nykyisten erityisvastuu-alueiden pohjalta </a:t>
            </a:r>
          </a:p>
          <a:p>
            <a:r>
              <a:rPr lang="fi-FI" sz="4000" dirty="0" smtClean="0"/>
              <a:t>Tukeutuvat olemassa oleviin rakenteisiin</a:t>
            </a:r>
          </a:p>
          <a:p>
            <a:r>
              <a:rPr lang="fi-FI" sz="4000" dirty="0" smtClean="0"/>
              <a:t>Yksiportainen hallinto </a:t>
            </a:r>
          </a:p>
          <a:p>
            <a:r>
              <a:rPr lang="fi-FI" sz="4000" dirty="0" smtClean="0"/>
              <a:t>Kuntayhtymä</a:t>
            </a:r>
          </a:p>
          <a:p>
            <a:r>
              <a:rPr lang="fi-FI" sz="4000" dirty="0" smtClean="0"/>
              <a:t>Täydellinen sosiaali- ja terveyspalvelujen integraatio vahvan alueellisen järjestäjän toimesta</a:t>
            </a:r>
          </a:p>
          <a:p>
            <a:r>
              <a:rPr lang="fi-FI" sz="4000" dirty="0" smtClean="0"/>
              <a:t>Rahoitus kunnilta painotetun </a:t>
            </a:r>
            <a:r>
              <a:rPr lang="fi-FI" sz="4000" dirty="0" err="1" smtClean="0"/>
              <a:t>kapitaatio-periaatteen</a:t>
            </a:r>
            <a:r>
              <a:rPr lang="fi-FI" sz="4000" dirty="0" smtClean="0"/>
              <a:t> mukaan</a:t>
            </a:r>
          </a:p>
          <a:p>
            <a:r>
              <a:rPr lang="fi-FI" sz="4000" dirty="0" smtClean="0"/>
              <a:t>Kansallista ohjausta vahvistetaan alueellisen tasa-arvon ja tehokkuuden varmistamiseksi</a:t>
            </a:r>
          </a:p>
          <a:p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CDCF-6E15-44E7-91D4-B26628B65F44}" type="datetime1">
              <a:rPr lang="fi-FI" smtClean="0"/>
              <a:t>28.3.2014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3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08" y="273049"/>
            <a:ext cx="4541831" cy="62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09"/>
          <p:cNvGrpSpPr>
            <a:grpSpLocks/>
          </p:cNvGrpSpPr>
          <p:nvPr/>
        </p:nvGrpSpPr>
        <p:grpSpPr bwMode="auto">
          <a:xfrm>
            <a:off x="409932" y="260269"/>
            <a:ext cx="7557097" cy="6307220"/>
            <a:chOff x="802" y="151"/>
            <a:chExt cx="3601" cy="3845"/>
          </a:xfrm>
        </p:grpSpPr>
        <p:sp>
          <p:nvSpPr>
            <p:cNvPr id="9" name="Rectangle 210"/>
            <p:cNvSpPr>
              <a:spLocks noChangeArrowheads="1"/>
            </p:cNvSpPr>
            <p:nvPr/>
          </p:nvSpPr>
          <p:spPr bwMode="auto">
            <a:xfrm>
              <a:off x="802" y="151"/>
              <a:ext cx="2484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fi-FI" b="1" dirty="0">
                  <a:solidFill>
                    <a:schemeClr val="tx1"/>
                  </a:solidFill>
                </a:rPr>
                <a:t>Sairaanhoidon </a:t>
              </a:r>
              <a:r>
                <a:rPr lang="fi-FI" b="1" dirty="0" smtClean="0">
                  <a:solidFill>
                    <a:schemeClr val="tx1"/>
                  </a:solidFill>
                </a:rPr>
                <a:t>erityisvastuualueet, maakuntarajat ja </a:t>
              </a:r>
              <a:r>
                <a:rPr lang="fi-FI" b="1" dirty="0" smtClean="0"/>
                <a:t>Sairaanhoitopiirit, väestö 31.12.2012 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214"/>
            <p:cNvSpPr>
              <a:spLocks noChangeArrowheads="1"/>
            </p:cNvSpPr>
            <p:nvPr/>
          </p:nvSpPr>
          <p:spPr bwMode="auto">
            <a:xfrm>
              <a:off x="951" y="771"/>
              <a:ext cx="74" cy="79"/>
            </a:xfrm>
            <a:prstGeom prst="rect">
              <a:avLst/>
            </a:prstGeom>
            <a:solidFill>
              <a:srgbClr val="83E927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 sz="1000"/>
            </a:p>
          </p:txBody>
        </p:sp>
        <p:sp>
          <p:nvSpPr>
            <p:cNvPr id="12" name="Rectangle 215"/>
            <p:cNvSpPr>
              <a:spLocks noChangeArrowheads="1"/>
            </p:cNvSpPr>
            <p:nvPr/>
          </p:nvSpPr>
          <p:spPr bwMode="auto">
            <a:xfrm>
              <a:off x="1069" y="766"/>
              <a:ext cx="166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b="1" dirty="0">
                  <a:solidFill>
                    <a:schemeClr val="tx1"/>
                  </a:solidFill>
                </a:rPr>
                <a:t>HYKS </a:t>
              </a:r>
              <a:r>
                <a:rPr lang="fi-FI" sz="1000" b="1" dirty="0" err="1" smtClean="0">
                  <a:solidFill>
                    <a:schemeClr val="tx1"/>
                  </a:solidFill>
                </a:rPr>
                <a:t>erva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	                 </a:t>
              </a:r>
              <a:r>
                <a:rPr lang="fi-FI" sz="1000" b="1" dirty="0"/>
                <a:t>1 869 </a:t>
              </a:r>
              <a:r>
                <a:rPr lang="fi-FI" sz="1000" b="1" dirty="0" smtClean="0"/>
                <a:t>617 as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. 	39 kuntaa</a:t>
              </a:r>
              <a:endParaRPr lang="fi-FI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216"/>
            <p:cNvSpPr>
              <a:spLocks noChangeArrowheads="1"/>
            </p:cNvSpPr>
            <p:nvPr/>
          </p:nvSpPr>
          <p:spPr bwMode="auto">
            <a:xfrm>
              <a:off x="951" y="1244"/>
              <a:ext cx="74" cy="78"/>
            </a:xfrm>
            <a:prstGeom prst="rect">
              <a:avLst/>
            </a:prstGeom>
            <a:solidFill>
              <a:srgbClr val="A0C0FF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 sz="1000"/>
            </a:p>
          </p:txBody>
        </p:sp>
        <p:sp>
          <p:nvSpPr>
            <p:cNvPr id="14" name="Rectangle 217"/>
            <p:cNvSpPr>
              <a:spLocks noChangeArrowheads="1"/>
            </p:cNvSpPr>
            <p:nvPr/>
          </p:nvSpPr>
          <p:spPr bwMode="auto">
            <a:xfrm>
              <a:off x="1069" y="1239"/>
              <a:ext cx="16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b="1" dirty="0">
                  <a:solidFill>
                    <a:schemeClr val="tx1"/>
                  </a:solidFill>
                </a:rPr>
                <a:t>KYS </a:t>
              </a:r>
              <a:r>
                <a:rPr lang="fi-FI" sz="1000" b="1" dirty="0" err="1" smtClean="0">
                  <a:solidFill>
                    <a:schemeClr val="tx1"/>
                  </a:solidFill>
                </a:rPr>
                <a:t>erva</a:t>
              </a:r>
              <a:r>
                <a:rPr lang="fi-FI" sz="1000" b="1" dirty="0"/>
                <a:t>	</a:t>
              </a:r>
              <a:r>
                <a:rPr lang="fi-FI" sz="1000" b="1" dirty="0" smtClean="0"/>
                <a:t>                    </a:t>
              </a:r>
              <a:r>
                <a:rPr lang="fi-FI" sz="1000" b="1" dirty="0"/>
                <a:t>817 782 </a:t>
              </a:r>
              <a:r>
                <a:rPr lang="fi-FI" sz="1000" b="1" dirty="0" smtClean="0"/>
                <a:t>as. 	68 kuntaa</a:t>
              </a:r>
              <a:endParaRPr lang="fi-FI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218"/>
            <p:cNvSpPr>
              <a:spLocks noChangeArrowheads="1"/>
            </p:cNvSpPr>
            <p:nvPr/>
          </p:nvSpPr>
          <p:spPr bwMode="auto">
            <a:xfrm>
              <a:off x="951" y="1912"/>
              <a:ext cx="74" cy="79"/>
            </a:xfrm>
            <a:prstGeom prst="rect">
              <a:avLst/>
            </a:prstGeom>
            <a:solidFill>
              <a:srgbClr val="FA928A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 sz="1000"/>
            </a:p>
          </p:txBody>
        </p:sp>
        <p:sp>
          <p:nvSpPr>
            <p:cNvPr id="16" name="Rectangle 219"/>
            <p:cNvSpPr>
              <a:spLocks noChangeArrowheads="1"/>
            </p:cNvSpPr>
            <p:nvPr/>
          </p:nvSpPr>
          <p:spPr bwMode="auto">
            <a:xfrm>
              <a:off x="1069" y="1907"/>
              <a:ext cx="16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b="1" dirty="0">
                  <a:solidFill>
                    <a:schemeClr val="tx1"/>
                  </a:solidFill>
                </a:rPr>
                <a:t>OYS </a:t>
              </a:r>
              <a:r>
                <a:rPr lang="fi-FI" sz="1000" b="1" dirty="0" err="1" smtClean="0">
                  <a:solidFill>
                    <a:schemeClr val="tx1"/>
                  </a:solidFill>
                </a:rPr>
                <a:t>erva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	                    </a:t>
              </a:r>
              <a:r>
                <a:rPr lang="fi-FI" sz="1000" b="1" dirty="0"/>
                <a:t>739 475 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as. 	</a:t>
              </a:r>
              <a:r>
                <a:rPr lang="fi-FI" sz="1000" b="1" dirty="0" smtClean="0"/>
                <a:t>68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 kuntaa</a:t>
              </a:r>
              <a:endParaRPr lang="fi-FI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220"/>
            <p:cNvSpPr>
              <a:spLocks noChangeArrowheads="1"/>
            </p:cNvSpPr>
            <p:nvPr/>
          </p:nvSpPr>
          <p:spPr bwMode="auto">
            <a:xfrm>
              <a:off x="951" y="2570"/>
              <a:ext cx="74" cy="79"/>
            </a:xfrm>
            <a:prstGeom prst="rect">
              <a:avLst/>
            </a:prstGeom>
            <a:solidFill>
              <a:srgbClr val="FFDC70"/>
            </a:solidFill>
            <a:ln w="8001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 sz="1000"/>
            </a:p>
          </p:txBody>
        </p:sp>
        <p:sp>
          <p:nvSpPr>
            <p:cNvPr id="18" name="Rectangle 221"/>
            <p:cNvSpPr>
              <a:spLocks noChangeArrowheads="1"/>
            </p:cNvSpPr>
            <p:nvPr/>
          </p:nvSpPr>
          <p:spPr bwMode="auto">
            <a:xfrm>
              <a:off x="1069" y="2566"/>
              <a:ext cx="166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b="1" dirty="0">
                  <a:solidFill>
                    <a:schemeClr val="tx1"/>
                  </a:solidFill>
                </a:rPr>
                <a:t>TAYS </a:t>
              </a:r>
              <a:r>
                <a:rPr lang="fi-FI" sz="1000" b="1" dirty="0" err="1" smtClean="0">
                  <a:solidFill>
                    <a:schemeClr val="tx1"/>
                  </a:solidFill>
                </a:rPr>
                <a:t>erva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	                 </a:t>
              </a:r>
              <a:r>
                <a:rPr lang="fi-FI" sz="1000" b="1" dirty="0"/>
                <a:t>1 106 115 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as. 	67 kuntaa</a:t>
              </a:r>
              <a:endParaRPr lang="fi-FI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222"/>
            <p:cNvSpPr>
              <a:spLocks noChangeArrowheads="1"/>
            </p:cNvSpPr>
            <p:nvPr/>
          </p:nvSpPr>
          <p:spPr bwMode="auto">
            <a:xfrm>
              <a:off x="945" y="3141"/>
              <a:ext cx="74" cy="79"/>
            </a:xfrm>
            <a:prstGeom prst="rect">
              <a:avLst/>
            </a:prstGeom>
            <a:solidFill>
              <a:srgbClr val="FED6F3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i-FI" sz="1000"/>
            </a:p>
          </p:txBody>
        </p:sp>
        <p:sp>
          <p:nvSpPr>
            <p:cNvPr id="20" name="Rectangle 223"/>
            <p:cNvSpPr>
              <a:spLocks noChangeArrowheads="1"/>
            </p:cNvSpPr>
            <p:nvPr/>
          </p:nvSpPr>
          <p:spPr bwMode="auto">
            <a:xfrm>
              <a:off x="1063" y="3136"/>
              <a:ext cx="168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b="1" dirty="0">
                  <a:solidFill>
                    <a:schemeClr val="tx1"/>
                  </a:solidFill>
                </a:rPr>
                <a:t>TYKS </a:t>
              </a:r>
              <a:r>
                <a:rPr lang="fi-FI" sz="1000" b="1" dirty="0" err="1" smtClean="0">
                  <a:solidFill>
                    <a:schemeClr val="tx1"/>
                  </a:solidFill>
                </a:rPr>
                <a:t>erva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	</a:t>
              </a:r>
              <a:r>
                <a:rPr lang="fi-FI" sz="1000" b="1" dirty="0"/>
                <a:t> </a:t>
              </a:r>
              <a:r>
                <a:rPr lang="fi-FI" sz="1000" b="1" dirty="0" smtClean="0"/>
                <a:t>                   </a:t>
              </a:r>
              <a:r>
                <a:rPr lang="fi-FI" sz="1000" b="1" dirty="0"/>
                <a:t>865 184 </a:t>
              </a:r>
              <a:r>
                <a:rPr lang="fi-FI" sz="1000" b="1" dirty="0" smtClean="0">
                  <a:solidFill>
                    <a:schemeClr val="tx1"/>
                  </a:solidFill>
                </a:rPr>
                <a:t>as.	62 kuntaa </a:t>
              </a:r>
              <a:endParaRPr lang="fi-FI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24"/>
            <p:cNvSpPr>
              <a:spLocks noChangeArrowheads="1"/>
            </p:cNvSpPr>
            <p:nvPr/>
          </p:nvSpPr>
          <p:spPr bwMode="auto">
            <a:xfrm>
              <a:off x="1061" y="1235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26"/>
            <p:cNvSpPr>
              <a:spLocks noChangeArrowheads="1"/>
            </p:cNvSpPr>
            <p:nvPr/>
          </p:nvSpPr>
          <p:spPr bwMode="auto">
            <a:xfrm>
              <a:off x="4231" y="1230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7"/>
            <p:cNvSpPr>
              <a:spLocks noChangeArrowheads="1"/>
            </p:cNvSpPr>
            <p:nvPr/>
          </p:nvSpPr>
          <p:spPr bwMode="auto">
            <a:xfrm>
              <a:off x="4403" y="1414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29"/>
            <p:cNvSpPr>
              <a:spLocks noChangeArrowheads="1"/>
            </p:cNvSpPr>
            <p:nvPr/>
          </p:nvSpPr>
          <p:spPr bwMode="auto">
            <a:xfrm>
              <a:off x="1061" y="1327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30"/>
            <p:cNvSpPr>
              <a:spLocks noChangeArrowheads="1"/>
            </p:cNvSpPr>
            <p:nvPr/>
          </p:nvSpPr>
          <p:spPr bwMode="auto">
            <a:xfrm>
              <a:off x="1070" y="3250"/>
              <a:ext cx="165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sz="1000" dirty="0" smtClean="0"/>
                <a:t>Varsinais-Suomi </a:t>
              </a:r>
              <a:r>
                <a:rPr lang="fi-FI" sz="1000" dirty="0"/>
                <a:t>	</a:t>
              </a:r>
              <a:r>
                <a:rPr lang="fi-FI" sz="1000" dirty="0" smtClean="0"/>
                <a:t>   472 139	 29 kuntaa</a:t>
              </a:r>
              <a:endParaRPr lang="fi-FI" sz="1000" dirty="0"/>
            </a:p>
            <a:p>
              <a:r>
                <a:rPr lang="fi-FI" sz="1000" dirty="0" smtClean="0"/>
                <a:t>Satakunta </a:t>
              </a:r>
              <a:r>
                <a:rPr lang="fi-FI" sz="1000" dirty="0"/>
                <a:t>	</a:t>
              </a:r>
              <a:r>
                <a:rPr lang="fi-FI" sz="1000" dirty="0" smtClean="0"/>
                <a:t>	   224 934	 20 kuntaa</a:t>
              </a:r>
              <a:endParaRPr lang="fi-FI" sz="1000" dirty="0"/>
            </a:p>
            <a:p>
              <a:r>
                <a:rPr lang="fi-FI" sz="1000" dirty="0" smtClean="0"/>
                <a:t>Vaasa </a:t>
              </a:r>
              <a:r>
                <a:rPr lang="fi-FI" sz="1000" dirty="0"/>
                <a:t>	</a:t>
              </a:r>
              <a:r>
                <a:rPr lang="fi-FI" sz="1000" dirty="0" smtClean="0"/>
                <a:t>	   168 111	 13 kuntaa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32"/>
            <p:cNvSpPr>
              <a:spLocks noChangeArrowheads="1"/>
            </p:cNvSpPr>
            <p:nvPr/>
          </p:nvSpPr>
          <p:spPr bwMode="auto">
            <a:xfrm>
              <a:off x="4122" y="1781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33"/>
            <p:cNvSpPr>
              <a:spLocks noChangeArrowheads="1"/>
            </p:cNvSpPr>
            <p:nvPr/>
          </p:nvSpPr>
          <p:spPr bwMode="auto">
            <a:xfrm>
              <a:off x="4305" y="678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34"/>
            <p:cNvSpPr>
              <a:spLocks noChangeArrowheads="1"/>
            </p:cNvSpPr>
            <p:nvPr/>
          </p:nvSpPr>
          <p:spPr bwMode="auto">
            <a:xfrm>
              <a:off x="4231" y="1615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37"/>
            <p:cNvSpPr>
              <a:spLocks noChangeArrowheads="1"/>
            </p:cNvSpPr>
            <p:nvPr/>
          </p:nvSpPr>
          <p:spPr bwMode="auto">
            <a:xfrm>
              <a:off x="2424" y="3899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38"/>
            <p:cNvSpPr>
              <a:spLocks noChangeArrowheads="1"/>
            </p:cNvSpPr>
            <p:nvPr/>
          </p:nvSpPr>
          <p:spPr bwMode="auto">
            <a:xfrm>
              <a:off x="1069" y="3879"/>
              <a:ext cx="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240"/>
            <p:cNvSpPr>
              <a:spLocks noChangeArrowheads="1"/>
            </p:cNvSpPr>
            <p:nvPr/>
          </p:nvSpPr>
          <p:spPr bwMode="auto">
            <a:xfrm>
              <a:off x="1061" y="3512"/>
              <a:ext cx="6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243"/>
            <p:cNvSpPr>
              <a:spLocks noChangeArrowheads="1"/>
            </p:cNvSpPr>
            <p:nvPr/>
          </p:nvSpPr>
          <p:spPr bwMode="auto">
            <a:xfrm>
              <a:off x="1061" y="880"/>
              <a:ext cx="168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fi-FI" sz="1000" dirty="0" smtClean="0"/>
                <a:t>Helsinki </a:t>
              </a:r>
              <a:r>
                <a:rPr lang="fi-FI" sz="1000" dirty="0"/>
                <a:t>ja </a:t>
              </a:r>
              <a:r>
                <a:rPr lang="fi-FI" sz="1000" dirty="0" smtClean="0"/>
                <a:t>Uusimaa</a:t>
              </a:r>
              <a:r>
                <a:rPr lang="fi-FI" sz="1000" dirty="0"/>
                <a:t>	1 562 </a:t>
              </a:r>
              <a:r>
                <a:rPr lang="fi-FI" sz="1000" dirty="0" smtClean="0"/>
                <a:t>796	 24 kuntaa</a:t>
              </a:r>
              <a:endParaRPr lang="fi-FI" sz="1000" dirty="0"/>
            </a:p>
            <a:p>
              <a:r>
                <a:rPr lang="fi-FI" sz="1000" dirty="0" smtClean="0"/>
                <a:t>Etelä-Karjala	 </a:t>
              </a:r>
              <a:r>
                <a:rPr lang="fi-FI" sz="1000" dirty="0"/>
                <a:t>	</a:t>
              </a:r>
              <a:r>
                <a:rPr lang="fi-FI" sz="1000" dirty="0" smtClean="0"/>
                <a:t>   132 355	   9 kuntaa</a:t>
              </a:r>
              <a:endParaRPr lang="fi-FI" sz="1000" dirty="0"/>
            </a:p>
            <a:p>
              <a:r>
                <a:rPr lang="fi-FI" sz="1000" dirty="0" smtClean="0"/>
                <a:t>Kymenlaakso	 </a:t>
              </a:r>
              <a:r>
                <a:rPr lang="fi-FI" sz="1000" dirty="0"/>
                <a:t>	</a:t>
              </a:r>
              <a:r>
                <a:rPr lang="fi-FI" sz="1000" dirty="0" smtClean="0"/>
                <a:t>   174 466	   6 kuntaa</a:t>
              </a:r>
              <a:endParaRPr lang="fi-FI" sz="1000" dirty="0"/>
            </a:p>
          </p:txBody>
        </p:sp>
      </p:grpSp>
      <p:sp>
        <p:nvSpPr>
          <p:cNvPr id="35" name="Suorakulmio 34"/>
          <p:cNvSpPr/>
          <p:nvPr/>
        </p:nvSpPr>
        <p:spPr>
          <a:xfrm>
            <a:off x="838104" y="220718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 smtClean="0"/>
              <a:t>Pohjois-Savo	 </a:t>
            </a:r>
            <a:r>
              <a:rPr lang="fi-FI" sz="1000" dirty="0"/>
              <a:t>	</a:t>
            </a:r>
            <a:r>
              <a:rPr lang="fi-FI" sz="1000" dirty="0" smtClean="0"/>
              <a:t>    248 233	  20 kuntaa</a:t>
            </a:r>
            <a:endParaRPr lang="fi-FI" sz="1000" dirty="0"/>
          </a:p>
          <a:p>
            <a:r>
              <a:rPr lang="fi-FI" sz="1000" dirty="0" smtClean="0"/>
              <a:t>Etelä-Savo </a:t>
            </a:r>
            <a:r>
              <a:rPr lang="fi-FI" sz="1000" dirty="0"/>
              <a:t>	</a:t>
            </a:r>
            <a:r>
              <a:rPr lang="fi-FI" sz="1000" dirty="0" smtClean="0"/>
              <a:t>	    104 803	    9 kuntaa</a:t>
            </a:r>
            <a:endParaRPr lang="fi-FI" sz="1000" dirty="0"/>
          </a:p>
          <a:p>
            <a:r>
              <a:rPr lang="fi-FI" sz="1000" dirty="0" smtClean="0"/>
              <a:t>Itä-Savo</a:t>
            </a:r>
            <a:r>
              <a:rPr lang="fi-FI" sz="1000" dirty="0"/>
              <a:t>	</a:t>
            </a:r>
            <a:r>
              <a:rPr lang="fi-FI" sz="1000" dirty="0" smtClean="0"/>
              <a:t>	      44 881	    4 kuntaa</a:t>
            </a:r>
            <a:endParaRPr lang="fi-FI" sz="1000" dirty="0"/>
          </a:p>
          <a:p>
            <a:r>
              <a:rPr lang="fi-FI" sz="1000" dirty="0" smtClean="0"/>
              <a:t>Keski-Suomi</a:t>
            </a:r>
            <a:r>
              <a:rPr lang="fi-FI" sz="1000" dirty="0"/>
              <a:t>	</a:t>
            </a:r>
            <a:r>
              <a:rPr lang="fi-FI" sz="1000" dirty="0" smtClean="0"/>
              <a:t>   	    250 369	  21 kuntaa</a:t>
            </a:r>
            <a:endParaRPr lang="fi-FI" sz="1000" dirty="0"/>
          </a:p>
          <a:p>
            <a:r>
              <a:rPr lang="fi-FI" sz="1000" dirty="0" smtClean="0"/>
              <a:t>Pohjois-Karjala </a:t>
            </a:r>
            <a:r>
              <a:rPr lang="fi-FI" sz="1000" dirty="0"/>
              <a:t>	</a:t>
            </a:r>
            <a:r>
              <a:rPr lang="fi-FI" sz="1000" dirty="0" smtClean="0"/>
              <a:t>    169 496	  14 kuntaa</a:t>
            </a:r>
            <a:endParaRPr lang="fi-FI" sz="1000" dirty="0"/>
          </a:p>
        </p:txBody>
      </p:sp>
      <p:sp>
        <p:nvSpPr>
          <p:cNvPr id="36" name="Suorakulmio 35"/>
          <p:cNvSpPr/>
          <p:nvPr/>
        </p:nvSpPr>
        <p:spPr>
          <a:xfrm>
            <a:off x="865331" y="328498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 smtClean="0"/>
              <a:t>Pohjois-Pohjanmaa </a:t>
            </a:r>
            <a:r>
              <a:rPr lang="fi-FI" sz="1000" dirty="0"/>
              <a:t>	</a:t>
            </a:r>
            <a:r>
              <a:rPr lang="fi-FI" sz="1000" dirty="0" smtClean="0"/>
              <a:t>   400 959	 29 kuntaa</a:t>
            </a:r>
            <a:endParaRPr lang="fi-FI" sz="1000" dirty="0"/>
          </a:p>
          <a:p>
            <a:r>
              <a:rPr lang="fi-FI" sz="1000" dirty="0" smtClean="0"/>
              <a:t>Kainuu </a:t>
            </a:r>
            <a:r>
              <a:rPr lang="fi-FI" sz="1000" dirty="0"/>
              <a:t>	</a:t>
            </a:r>
            <a:r>
              <a:rPr lang="fi-FI" sz="1000" dirty="0" smtClean="0"/>
              <a:t>	     77 435	   8 kuntaa</a:t>
            </a:r>
            <a:endParaRPr lang="fi-FI" sz="1000" dirty="0"/>
          </a:p>
          <a:p>
            <a:r>
              <a:rPr lang="fi-FI" sz="1000" dirty="0" smtClean="0"/>
              <a:t>Keski-Pohjanmaa </a:t>
            </a:r>
            <a:r>
              <a:rPr lang="fi-FI" sz="1000" dirty="0"/>
              <a:t>	</a:t>
            </a:r>
            <a:r>
              <a:rPr lang="fi-FI" sz="1000" dirty="0" smtClean="0"/>
              <a:t>     78 237	 10 kuntaa</a:t>
            </a:r>
            <a:endParaRPr lang="fi-FI" sz="1000" dirty="0"/>
          </a:p>
          <a:p>
            <a:r>
              <a:rPr lang="fi-FI" sz="1000" dirty="0"/>
              <a:t>Lapin 	</a:t>
            </a:r>
            <a:r>
              <a:rPr lang="fi-FI" sz="1000" dirty="0" smtClean="0"/>
              <a:t>	   118 189	 15 kuntaa</a:t>
            </a:r>
            <a:endParaRPr lang="fi-FI" sz="1000" dirty="0"/>
          </a:p>
          <a:p>
            <a:r>
              <a:rPr lang="fi-FI" sz="1000" dirty="0" smtClean="0"/>
              <a:t>Länsi-Pohja </a:t>
            </a:r>
            <a:r>
              <a:rPr lang="fi-FI" sz="1000" dirty="0"/>
              <a:t>	</a:t>
            </a:r>
            <a:r>
              <a:rPr lang="fi-FI" sz="1000" dirty="0" smtClean="0"/>
              <a:t>	     64 655	   6 kuntaa</a:t>
            </a:r>
            <a:endParaRPr lang="fi-FI" sz="1000" dirty="0"/>
          </a:p>
        </p:txBody>
      </p:sp>
      <p:sp>
        <p:nvSpPr>
          <p:cNvPr id="37" name="Suorakulmio 36"/>
          <p:cNvSpPr/>
          <p:nvPr/>
        </p:nvSpPr>
        <p:spPr>
          <a:xfrm>
            <a:off x="877922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 smtClean="0"/>
              <a:t>Pirkanmaa</a:t>
            </a:r>
            <a:r>
              <a:rPr lang="fi-FI" sz="1000" dirty="0"/>
              <a:t>	</a:t>
            </a:r>
            <a:r>
              <a:rPr lang="fi-FI" sz="1000" dirty="0" smtClean="0"/>
              <a:t>	   518 157	 23 kuntaa</a:t>
            </a:r>
            <a:endParaRPr lang="fi-FI" sz="1000" dirty="0"/>
          </a:p>
          <a:p>
            <a:r>
              <a:rPr lang="fi-FI" sz="1000" dirty="0" smtClean="0"/>
              <a:t>Etelä-Pohjanmaa </a:t>
            </a:r>
            <a:r>
              <a:rPr lang="fi-FI" sz="1000" dirty="0"/>
              <a:t>	</a:t>
            </a:r>
            <a:r>
              <a:rPr lang="fi-FI" sz="1000" dirty="0" smtClean="0"/>
              <a:t>   198 944	 19 kuntaa</a:t>
            </a:r>
            <a:endParaRPr lang="fi-FI" sz="1000" dirty="0"/>
          </a:p>
          <a:p>
            <a:r>
              <a:rPr lang="fi-FI" sz="1000" dirty="0" smtClean="0"/>
              <a:t>Kanta-Häme	 </a:t>
            </a:r>
            <a:r>
              <a:rPr lang="fi-FI" sz="1000" dirty="0"/>
              <a:t>	</a:t>
            </a:r>
            <a:r>
              <a:rPr lang="fi-FI" sz="1000" dirty="0" smtClean="0"/>
              <a:t>   175 472	 11 kuntaa</a:t>
            </a:r>
            <a:endParaRPr lang="fi-FI" sz="1000" dirty="0"/>
          </a:p>
          <a:p>
            <a:r>
              <a:rPr lang="fi-FI" sz="1000" dirty="0" smtClean="0"/>
              <a:t>Päijät-Häme	 </a:t>
            </a:r>
            <a:r>
              <a:rPr lang="fi-FI" sz="1000" dirty="0"/>
              <a:t>	</a:t>
            </a:r>
            <a:r>
              <a:rPr lang="fi-FI" sz="1000" dirty="0" smtClean="0"/>
              <a:t>   213 542	 14 kuntaa</a:t>
            </a:r>
            <a:endParaRPr lang="fi-FI" sz="1000" dirty="0"/>
          </a:p>
        </p:txBody>
      </p:sp>
      <p:sp>
        <p:nvSpPr>
          <p:cNvPr id="38" name="Suorakulmio 37"/>
          <p:cNvSpPr/>
          <p:nvPr/>
        </p:nvSpPr>
        <p:spPr>
          <a:xfrm>
            <a:off x="409060" y="6003052"/>
            <a:ext cx="35477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/>
              <a:t>Ahvenanmaa	28 </a:t>
            </a:r>
            <a:r>
              <a:rPr lang="fi-FI" sz="1000" b="1" dirty="0" smtClean="0"/>
              <a:t>501 as. 16 kuntaa</a:t>
            </a:r>
            <a:endParaRPr lang="fi-FI" sz="1000" b="1" dirty="0"/>
          </a:p>
        </p:txBody>
      </p:sp>
    </p:spTree>
    <p:extLst>
      <p:ext uri="{BB962C8B-B14F-4D97-AF65-F5344CB8AC3E}">
        <p14:creationId xmlns:p14="http://schemas.microsoft.com/office/powerpoint/2010/main" val="3728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i 11"/>
          <p:cNvSpPr/>
          <p:nvPr/>
        </p:nvSpPr>
        <p:spPr>
          <a:xfrm>
            <a:off x="3133746" y="116632"/>
            <a:ext cx="5760640" cy="4313739"/>
          </a:xfrm>
          <a:prstGeom prst="ellipse">
            <a:avLst/>
          </a:prstGeom>
          <a:solidFill>
            <a:srgbClr val="FF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3600" b="1" dirty="0" err="1" smtClean="0"/>
              <a:t>Sote-alue</a:t>
            </a:r>
            <a:endParaRPr lang="sv-FI" sz="3600" b="1" dirty="0" smtClean="0"/>
          </a:p>
          <a:p>
            <a:pPr algn="ctr"/>
            <a:r>
              <a:rPr lang="sv-FI" sz="2400" dirty="0" smtClean="0"/>
              <a:t>5 </a:t>
            </a:r>
            <a:r>
              <a:rPr lang="sv-FI" sz="2400" dirty="0" err="1" smtClean="0"/>
              <a:t>aluetta</a:t>
            </a:r>
            <a:endParaRPr lang="sv-FI" sz="2400" dirty="0" smtClean="0"/>
          </a:p>
          <a:p>
            <a:pPr algn="ctr"/>
            <a:r>
              <a:rPr lang="sv-FI" sz="2400" dirty="0" smtClean="0"/>
              <a:t>– </a:t>
            </a:r>
            <a:r>
              <a:rPr lang="sv-FI" sz="2400" dirty="0" err="1" smtClean="0"/>
              <a:t>järjestämisvastuu</a:t>
            </a:r>
            <a:endParaRPr lang="sv-FI" sz="2400" dirty="0"/>
          </a:p>
        </p:txBody>
      </p:sp>
      <p:sp>
        <p:nvSpPr>
          <p:cNvPr id="14" name="Suorakulmio 13"/>
          <p:cNvSpPr/>
          <p:nvPr/>
        </p:nvSpPr>
        <p:spPr>
          <a:xfrm>
            <a:off x="683568" y="980728"/>
            <a:ext cx="1152128" cy="1934533"/>
          </a:xfrm>
          <a:prstGeom prst="rect">
            <a:avLst/>
          </a:prstGeom>
          <a:solidFill>
            <a:srgbClr val="00B0F0"/>
          </a:solidFill>
          <a:ln w="9525"/>
          <a:effectLst>
            <a:glow rad="127000">
              <a:schemeClr val="tx1">
                <a:alpha val="9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err="1" smtClean="0"/>
              <a:t>Kunta</a:t>
            </a:r>
            <a:endParaRPr lang="sv-FI" sz="2000" b="1" dirty="0"/>
          </a:p>
        </p:txBody>
      </p:sp>
      <p:sp>
        <p:nvSpPr>
          <p:cNvPr id="15" name="Suorakulmio 14"/>
          <p:cNvSpPr/>
          <p:nvPr/>
        </p:nvSpPr>
        <p:spPr>
          <a:xfrm>
            <a:off x="5868144" y="5013176"/>
            <a:ext cx="2520280" cy="504056"/>
          </a:xfrm>
          <a:prstGeom prst="rect">
            <a:avLst/>
          </a:prstGeom>
          <a:solidFill>
            <a:schemeClr val="tx2"/>
          </a:solidFill>
          <a:ln w="9525"/>
          <a:effectLst>
            <a:glow rad="127000">
              <a:schemeClr val="tx1">
                <a:alpha val="9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err="1" smtClean="0"/>
              <a:t>Yksityiset</a:t>
            </a:r>
            <a:r>
              <a:rPr lang="sv-FI" b="1" dirty="0" smtClean="0"/>
              <a:t> </a:t>
            </a:r>
            <a:r>
              <a:rPr lang="sv-FI" b="1" dirty="0" err="1" smtClean="0"/>
              <a:t>markkinatoimijat</a:t>
            </a:r>
            <a:endParaRPr lang="sv-FI" b="1" dirty="0"/>
          </a:p>
        </p:txBody>
      </p:sp>
      <p:sp>
        <p:nvSpPr>
          <p:cNvPr id="16" name="Suorakulmio 15"/>
          <p:cNvSpPr/>
          <p:nvPr/>
        </p:nvSpPr>
        <p:spPr>
          <a:xfrm>
            <a:off x="3347864" y="4941168"/>
            <a:ext cx="1872208" cy="514153"/>
          </a:xfrm>
          <a:prstGeom prst="rect">
            <a:avLst/>
          </a:prstGeom>
          <a:solidFill>
            <a:srgbClr val="BA5700"/>
          </a:solidFill>
          <a:ln w="9525"/>
          <a:effectLst>
            <a:glow rad="127000">
              <a:schemeClr val="tx1">
                <a:alpha val="9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b="1" dirty="0" err="1" smtClean="0"/>
              <a:t>Järjestö</a:t>
            </a:r>
            <a:endParaRPr lang="sv-FI" b="1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27.3.2014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683568" y="2924944"/>
            <a:ext cx="1152128" cy="2448272"/>
          </a:xfrm>
          <a:prstGeom prst="rect">
            <a:avLst/>
          </a:prstGeom>
          <a:solidFill>
            <a:srgbClr val="EBE657"/>
          </a:solidFill>
          <a:ln w="9525"/>
          <a:effectLst>
            <a:glow rad="127000">
              <a:schemeClr val="tx1">
                <a:alpha val="9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 dirty="0" err="1" smtClean="0">
                <a:solidFill>
                  <a:schemeClr val="tx2"/>
                </a:solidFill>
              </a:rPr>
              <a:t>Kunta</a:t>
            </a:r>
            <a:endParaRPr lang="sv-FI" sz="2000" b="1" dirty="0">
              <a:solidFill>
                <a:schemeClr val="tx2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1835696" y="1196752"/>
            <a:ext cx="1800200" cy="1368152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Rahoitus</a:t>
            </a:r>
            <a:endParaRPr lang="fi-FI" dirty="0"/>
          </a:p>
        </p:txBody>
      </p:sp>
      <p:sp>
        <p:nvSpPr>
          <p:cNvPr id="10" name="Nuoli vasemmalle 9"/>
          <p:cNvSpPr/>
          <p:nvPr/>
        </p:nvSpPr>
        <p:spPr>
          <a:xfrm rot="19912602">
            <a:off x="1681525" y="2882202"/>
            <a:ext cx="1979102" cy="1075013"/>
          </a:xfrm>
          <a:prstGeom prst="leftArrow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Palvelun tuottaja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5848720" y="3491325"/>
            <a:ext cx="2880320" cy="720080"/>
          </a:xfrm>
          <a:prstGeom prst="ellipse">
            <a:avLst/>
          </a:prstGeom>
          <a:solidFill>
            <a:srgbClr val="FA928A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Yliopisto, tutkimus, kehitys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" name="Ellipsi 18"/>
          <p:cNvSpPr/>
          <p:nvPr/>
        </p:nvSpPr>
        <p:spPr>
          <a:xfrm>
            <a:off x="3959932" y="3423815"/>
            <a:ext cx="2520280" cy="5941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Omatuotanto?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" name="Alanuoli 19"/>
          <p:cNvSpPr/>
          <p:nvPr/>
        </p:nvSpPr>
        <p:spPr>
          <a:xfrm>
            <a:off x="4750318" y="4237942"/>
            <a:ext cx="484632" cy="706443"/>
          </a:xfrm>
          <a:prstGeom prst="downArrow">
            <a:avLst/>
          </a:prstGeom>
          <a:solidFill>
            <a:srgbClr val="9EC9E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1" name="Alanuoli 20"/>
          <p:cNvSpPr/>
          <p:nvPr/>
        </p:nvSpPr>
        <p:spPr>
          <a:xfrm>
            <a:off x="6292922" y="4331985"/>
            <a:ext cx="484632" cy="634435"/>
          </a:xfrm>
          <a:prstGeom prst="downArrow">
            <a:avLst/>
          </a:prstGeom>
          <a:solidFill>
            <a:srgbClr val="9EC9E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1907704" y="4581128"/>
            <a:ext cx="1440160" cy="484632"/>
          </a:xfrm>
          <a:prstGeom prst="rightArrow">
            <a:avLst/>
          </a:prstGeom>
          <a:solidFill>
            <a:srgbClr val="A0C0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899592" y="5805264"/>
            <a:ext cx="7268161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Asiakkaat ja palvelujen tarvitsijat</a:t>
            </a:r>
            <a:endParaRPr lang="fi-FI" dirty="0"/>
          </a:p>
        </p:txBody>
      </p:sp>
      <p:sp>
        <p:nvSpPr>
          <p:cNvPr id="24" name="Alanuoli 23"/>
          <p:cNvSpPr/>
          <p:nvPr/>
        </p:nvSpPr>
        <p:spPr>
          <a:xfrm>
            <a:off x="5606404" y="5452042"/>
            <a:ext cx="484632" cy="418411"/>
          </a:xfrm>
          <a:prstGeom prst="downArrow">
            <a:avLst/>
          </a:prstGeom>
          <a:solidFill>
            <a:srgbClr val="9EC9E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5" name="Alanuoli 24"/>
          <p:cNvSpPr/>
          <p:nvPr/>
        </p:nvSpPr>
        <p:spPr>
          <a:xfrm>
            <a:off x="3309172" y="5452042"/>
            <a:ext cx="484632" cy="483393"/>
          </a:xfrm>
          <a:prstGeom prst="downArrow">
            <a:avLst/>
          </a:prstGeom>
          <a:solidFill>
            <a:srgbClr val="9EC9E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6" name="Alanuoli 25"/>
          <p:cNvSpPr/>
          <p:nvPr/>
        </p:nvSpPr>
        <p:spPr>
          <a:xfrm>
            <a:off x="1358340" y="5373216"/>
            <a:ext cx="484632" cy="432048"/>
          </a:xfrm>
          <a:prstGeom prst="downArrow">
            <a:avLst/>
          </a:prstGeom>
          <a:solidFill>
            <a:srgbClr val="9EC9E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 20"/>
          <p:cNvSpPr>
            <a:spLocks noChangeShapeType="1"/>
          </p:cNvSpPr>
          <p:nvPr/>
        </p:nvSpPr>
        <p:spPr bwMode="auto">
          <a:xfrm flipH="1" flipV="1">
            <a:off x="3876507" y="6005954"/>
            <a:ext cx="4222223" cy="0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 flipH="1" flipV="1">
            <a:off x="1870944" y="4865931"/>
            <a:ext cx="520180" cy="797058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 flipV="1">
            <a:off x="650671" y="4914127"/>
            <a:ext cx="500332" cy="728464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3185604" y="1052738"/>
            <a:ext cx="1098364" cy="4610252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2081075" y="5547320"/>
            <a:ext cx="1870971" cy="1122040"/>
          </a:xfrm>
          <a:prstGeom prst="ellipse">
            <a:avLst/>
          </a:prstGeom>
          <a:solidFill>
            <a:srgbClr val="FFFF00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4716016" y="1052738"/>
            <a:ext cx="1982816" cy="2819682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H="1">
            <a:off x="2529577" y="4437112"/>
            <a:ext cx="4058647" cy="0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2182648" y="968870"/>
            <a:ext cx="2222196" cy="3179723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203848" y="476672"/>
            <a:ext cx="2637197" cy="648072"/>
          </a:xfrm>
          <a:prstGeom prst="ellipse">
            <a:avLst/>
          </a:prstGeom>
          <a:solidFill>
            <a:srgbClr val="E4FF97"/>
          </a:solidFill>
          <a:ln w="2857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68864" y="183778"/>
            <a:ext cx="7779600" cy="364902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chemeClr val="tx1"/>
                </a:solidFill>
                <a:latin typeface="Verdana" pitchFamily="34" charset="0"/>
              </a:rPr>
              <a:t>Uusi </a:t>
            </a:r>
            <a:r>
              <a:rPr lang="fi-FI" sz="2400" dirty="0" err="1" smtClean="0">
                <a:solidFill>
                  <a:schemeClr val="tx1"/>
                </a:solidFill>
                <a:latin typeface="Verdana" pitchFamily="34" charset="0"/>
              </a:rPr>
              <a:t>sote-malli</a:t>
            </a:r>
            <a:r>
              <a:rPr lang="fi-FI" sz="2400" dirty="0" smtClean="0">
                <a:solidFill>
                  <a:schemeClr val="tx1"/>
                </a:solidFill>
                <a:latin typeface="Verdana" pitchFamily="34" charset="0"/>
              </a:rPr>
              <a:t> -  </a:t>
            </a:r>
            <a:r>
              <a:rPr lang="fi-FI" sz="2400" dirty="0">
                <a:solidFill>
                  <a:schemeClr val="tx1"/>
                </a:solidFill>
                <a:latin typeface="Verdana" pitchFamily="34" charset="0"/>
              </a:rPr>
              <a:t>toimijat ja </a:t>
            </a:r>
            <a:r>
              <a:rPr lang="fi-FI" sz="2400" dirty="0" smtClean="0">
                <a:solidFill>
                  <a:schemeClr val="tx1"/>
                </a:solidFill>
                <a:latin typeface="Verdana" pitchFamily="34" charset="0"/>
              </a:rPr>
              <a:t>suhteet</a:t>
            </a:r>
            <a:endParaRPr lang="fi-FI" sz="2400" dirty="0"/>
          </a:p>
        </p:txBody>
      </p:sp>
      <p:sp>
        <p:nvSpPr>
          <p:cNvPr id="6" name="Tasakylkinen kolmio 5"/>
          <p:cNvSpPr/>
          <p:nvPr/>
        </p:nvSpPr>
        <p:spPr>
          <a:xfrm>
            <a:off x="2339752" y="1124744"/>
            <a:ext cx="4320480" cy="3096344"/>
          </a:xfrm>
          <a:prstGeom prst="triangle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nuoliyhdysviiva 8"/>
          <p:cNvCxnSpPr>
            <a:stCxn id="7" idx="0"/>
            <a:endCxn id="6" idx="0"/>
          </p:cNvCxnSpPr>
          <p:nvPr/>
        </p:nvCxnSpPr>
        <p:spPr>
          <a:xfrm flipV="1">
            <a:off x="4498430" y="1124744"/>
            <a:ext cx="1562" cy="1433987"/>
          </a:xfrm>
          <a:prstGeom prst="straightConnector1">
            <a:avLst/>
          </a:prstGeom>
          <a:ln w="47625">
            <a:solidFill>
              <a:schemeClr val="accent1">
                <a:lumMod val="10000"/>
                <a:lumOff val="90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5389484" y="3573016"/>
            <a:ext cx="910708" cy="576066"/>
          </a:xfrm>
          <a:prstGeom prst="straightConnector1">
            <a:avLst/>
          </a:prstGeom>
          <a:ln w="47625">
            <a:solidFill>
              <a:schemeClr val="accent1">
                <a:lumMod val="10000"/>
                <a:lumOff val="90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V="1">
            <a:off x="2529577" y="3573016"/>
            <a:ext cx="1074414" cy="588046"/>
          </a:xfrm>
          <a:prstGeom prst="straightConnector1">
            <a:avLst/>
          </a:prstGeom>
          <a:ln w="47625">
            <a:solidFill>
              <a:schemeClr val="accent1">
                <a:lumMod val="10000"/>
                <a:lumOff val="90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603991" y="692696"/>
            <a:ext cx="17600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400" b="1" smtClean="0">
                <a:solidFill>
                  <a:srgbClr val="003882"/>
                </a:solidFill>
              </a:rPr>
              <a:t>Palvelun käyttäjä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07505" y="2672916"/>
            <a:ext cx="2544122" cy="2256546"/>
          </a:xfrm>
          <a:prstGeom prst="ellipse">
            <a:avLst/>
          </a:prstGeom>
          <a:solidFill>
            <a:srgbClr val="FF0000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23528" y="3585745"/>
            <a:ext cx="22752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i-FI" altLang="fi-FI" sz="1400" b="1" dirty="0" smtClean="0"/>
              <a:t>Palvelun järjestäjä: </a:t>
            </a:r>
          </a:p>
          <a:p>
            <a:r>
              <a:rPr lang="fi-FI" altLang="fi-FI" sz="1400" dirty="0"/>
              <a:t> </a:t>
            </a:r>
            <a:r>
              <a:rPr lang="fi-FI" altLang="fi-FI" sz="1400" dirty="0" err="1" smtClean="0"/>
              <a:t>Sote-kuntayhtymä</a:t>
            </a:r>
            <a:r>
              <a:rPr lang="fi-FI" altLang="fi-FI" sz="1400" dirty="0" smtClean="0"/>
              <a:t> (5)</a:t>
            </a:r>
            <a:endParaRPr lang="fi-FI" altLang="fi-FI" sz="1400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152466" y="5805264"/>
            <a:ext cx="17281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altLang="fi-FI" sz="1400" b="1" dirty="0" smtClean="0"/>
              <a:t>Omistajat:</a:t>
            </a:r>
          </a:p>
          <a:p>
            <a:pPr algn="ctr"/>
            <a:r>
              <a:rPr lang="fi-FI" altLang="fi-FI" sz="1400" dirty="0" smtClean="0"/>
              <a:t>Alueen kunnat</a:t>
            </a:r>
            <a:endParaRPr lang="fi-FI" altLang="fi-FI" sz="1400" dirty="0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07504" y="5547320"/>
            <a:ext cx="1870971" cy="1122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97857" y="5662989"/>
            <a:ext cx="1506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i-FI" altLang="fi-FI" sz="1400" b="1" dirty="0" smtClean="0"/>
              <a:t>Rahoittajat:</a:t>
            </a:r>
          </a:p>
          <a:p>
            <a:r>
              <a:rPr lang="fi-FI" altLang="fi-FI" sz="1200" dirty="0" smtClean="0"/>
              <a:t>Omistajakunnat, Kela?</a:t>
            </a:r>
            <a:endParaRPr lang="fi-FI" altLang="fi-FI" sz="1200" dirty="0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5987618" y="3669043"/>
            <a:ext cx="3156382" cy="2136221"/>
          </a:xfrm>
          <a:prstGeom prst="ellipse">
            <a:avLst/>
          </a:prstGeom>
          <a:solidFill>
            <a:srgbClr val="A1ADC7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159719" y="4005064"/>
            <a:ext cx="1587500" cy="762000"/>
          </a:xfrm>
          <a:prstGeom prst="ellipse">
            <a:avLst/>
          </a:prstGeom>
          <a:solidFill>
            <a:srgbClr val="BA57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300192" y="4579967"/>
            <a:ext cx="1587500" cy="76200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7509862" y="4437112"/>
            <a:ext cx="1587500" cy="762000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7160964" y="4869160"/>
            <a:ext cx="1587500" cy="762000"/>
          </a:xfrm>
          <a:prstGeom prst="ellipse">
            <a:avLst/>
          </a:prstGeom>
          <a:solidFill>
            <a:srgbClr val="EBE65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6228184" y="4150241"/>
            <a:ext cx="10376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i-FI" altLang="fi-FI" sz="1400" b="1" smtClean="0"/>
              <a:t>Palvelu-</a:t>
            </a:r>
          </a:p>
          <a:p>
            <a:r>
              <a:rPr lang="fi-FI" altLang="fi-FI" sz="1400" b="1" smtClean="0"/>
              <a:t>tuotanto</a:t>
            </a:r>
            <a:endParaRPr lang="fi-FI" altLang="fi-FI" sz="1400" b="1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908567" y="4653136"/>
            <a:ext cx="8783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400" dirty="0" smtClean="0">
                <a:solidFill>
                  <a:schemeClr val="bg1">
                    <a:lumMod val="95000"/>
                  </a:schemeClr>
                </a:solidFill>
              </a:rPr>
              <a:t>Yritykset?</a:t>
            </a:r>
            <a:endParaRPr lang="fi-FI" altLang="fi-FI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444208" y="4726305"/>
            <a:ext cx="845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400" smtClean="0"/>
              <a:t>Kunta-</a:t>
            </a:r>
          </a:p>
          <a:p>
            <a:r>
              <a:rPr lang="fi-FI" altLang="fi-FI" sz="1400" smtClean="0"/>
              <a:t>yhtymät?</a:t>
            </a:r>
            <a:endParaRPr lang="fi-FI" altLang="fi-FI" sz="1400"/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7393861" y="4149080"/>
            <a:ext cx="907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400" dirty="0" smtClean="0"/>
              <a:t>Järjestöt, </a:t>
            </a:r>
          </a:p>
          <a:p>
            <a:r>
              <a:rPr lang="fi-FI" altLang="fi-FI" sz="1400" dirty="0" smtClean="0"/>
              <a:t>muut?</a:t>
            </a:r>
            <a:endParaRPr lang="fi-FI" altLang="fi-FI" sz="1400" dirty="0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7636500" y="5085184"/>
            <a:ext cx="7378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400" smtClean="0"/>
              <a:t>Kunnat?</a:t>
            </a:r>
            <a:endParaRPr lang="fi-FI" altLang="fi-FI" sz="1400"/>
          </a:p>
        </p:txBody>
      </p:sp>
      <p:sp>
        <p:nvSpPr>
          <p:cNvPr id="67" name="Tekstiruutu 66"/>
          <p:cNvSpPr txBox="1"/>
          <p:nvPr/>
        </p:nvSpPr>
        <p:spPr>
          <a:xfrm>
            <a:off x="3748817" y="4304129"/>
            <a:ext cx="131205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smtClean="0"/>
              <a:t>Sopimukset</a:t>
            </a:r>
            <a:endParaRPr lang="fi-FI" sz="1200"/>
          </a:p>
        </p:txBody>
      </p:sp>
      <p:sp>
        <p:nvSpPr>
          <p:cNvPr id="70" name="Tekstiruutu 69"/>
          <p:cNvSpPr txBox="1"/>
          <p:nvPr/>
        </p:nvSpPr>
        <p:spPr>
          <a:xfrm>
            <a:off x="323528" y="5085184"/>
            <a:ext cx="131205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smtClean="0"/>
              <a:t>Rahoitus</a:t>
            </a:r>
            <a:endParaRPr lang="fi-FI" sz="1200"/>
          </a:p>
        </p:txBody>
      </p:sp>
      <p:sp>
        <p:nvSpPr>
          <p:cNvPr id="71" name="Tekstiruutu 70"/>
          <p:cNvSpPr txBox="1"/>
          <p:nvPr/>
        </p:nvSpPr>
        <p:spPr>
          <a:xfrm>
            <a:off x="1763688" y="5009400"/>
            <a:ext cx="142019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smtClean="0"/>
              <a:t>Strategia ja omistajaohjaus</a:t>
            </a:r>
            <a:endParaRPr lang="fi-FI" sz="1200"/>
          </a:p>
        </p:txBody>
      </p:sp>
      <p:sp>
        <p:nvSpPr>
          <p:cNvPr id="73" name="Tekstiruutu 72"/>
          <p:cNvSpPr txBox="1"/>
          <p:nvPr/>
        </p:nvSpPr>
        <p:spPr>
          <a:xfrm>
            <a:off x="4926355" y="1855856"/>
            <a:ext cx="131205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smtClean="0"/>
              <a:t>Palvelut</a:t>
            </a:r>
            <a:endParaRPr lang="fi-FI" sz="1200"/>
          </a:p>
        </p:txBody>
      </p:sp>
      <p:sp>
        <p:nvSpPr>
          <p:cNvPr id="74" name="Tekstiruutu 73"/>
          <p:cNvSpPr txBox="1"/>
          <p:nvPr/>
        </p:nvSpPr>
        <p:spPr>
          <a:xfrm>
            <a:off x="5076056" y="5888305"/>
            <a:ext cx="1478761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smtClean="0"/>
              <a:t>Omistajaohjaus</a:t>
            </a:r>
            <a:endParaRPr lang="fi-FI" sz="1200"/>
          </a:p>
        </p:txBody>
      </p:sp>
      <p:sp>
        <p:nvSpPr>
          <p:cNvPr id="7" name="Ellipsi 6"/>
          <p:cNvSpPr/>
          <p:nvPr/>
        </p:nvSpPr>
        <p:spPr>
          <a:xfrm>
            <a:off x="3238290" y="2558731"/>
            <a:ext cx="2520280" cy="130231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Valtion ohjaus: normit ja säädökset</a:t>
            </a:r>
          </a:p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(STM, THL, Valvira, </a:t>
            </a:r>
            <a:r>
              <a:rPr lang="fi-FI" sz="1400" dirty="0" err="1" smtClean="0">
                <a:solidFill>
                  <a:schemeClr val="tx1"/>
                </a:solidFill>
              </a:rPr>
              <a:t>Avit</a:t>
            </a:r>
            <a:r>
              <a:rPr lang="fi-FI" sz="1400" dirty="0" smtClean="0">
                <a:solidFill>
                  <a:schemeClr val="tx1"/>
                </a:solidFill>
              </a:rPr>
              <a:t>)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 flipH="1" flipV="1">
            <a:off x="8098730" y="5631160"/>
            <a:ext cx="1662" cy="390128"/>
          </a:xfrm>
          <a:prstGeom prst="lin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3883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Sosiaali- ja terveyspalveluiden järjestäminen viidelle </a:t>
            </a:r>
            <a:r>
              <a:rPr lang="fi-FI" dirty="0" smtClean="0"/>
              <a:t>alueelle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Aikataulutavoite:</a:t>
            </a:r>
          </a:p>
          <a:p>
            <a:pPr lvl="1"/>
            <a:r>
              <a:rPr lang="fi-FI" dirty="0" smtClean="0"/>
              <a:t>Esitys valmiina toukokuun loppuun mennessä</a:t>
            </a:r>
          </a:p>
          <a:p>
            <a:pPr lvl="1"/>
            <a:r>
              <a:rPr lang="fi-FI" dirty="0" smtClean="0"/>
              <a:t>Lausuntokierrokselle kesäkuussa </a:t>
            </a:r>
          </a:p>
          <a:p>
            <a:pPr lvl="1"/>
            <a:r>
              <a:rPr lang="fi-FI" dirty="0" smtClean="0"/>
              <a:t>Eduskuntaan syksyllä</a:t>
            </a:r>
          </a:p>
          <a:p>
            <a:pPr lvl="1"/>
            <a:r>
              <a:rPr lang="fi-FI" dirty="0" smtClean="0"/>
              <a:t>Uusien </a:t>
            </a:r>
            <a:r>
              <a:rPr lang="fi-FI" dirty="0" err="1" smtClean="0"/>
              <a:t>sote-alueiden</a:t>
            </a:r>
            <a:r>
              <a:rPr lang="fi-FI" dirty="0" smtClean="0"/>
              <a:t> toiminta alkaa 1.1.2017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1197-451E-4242-A81D-7CC25BEBA402}" type="datetime1">
              <a:rPr lang="fi-FI" smtClean="0"/>
              <a:t>28.3.2014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Kari-Pekka Mäki-Lohiluoma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9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E510F892309543B3C814AC5E6ACC96" ma:contentTypeVersion="0" ma:contentTypeDescription="Luo uusi asiakirja." ma:contentTypeScope="" ma:versionID="6c2c1e30c90b247a1bb1b7690caf58e6">
  <xsd:schema xmlns:xsd="http://www.w3.org/2001/XMLSchema" xmlns:xs="http://www.w3.org/2001/XMLSchema" xmlns:p="http://schemas.microsoft.com/office/2006/metadata/properties" xmlns:ns2="2ca64109-ff74-4a3f-8df8-1404b228dfda" targetNamespace="http://schemas.microsoft.com/office/2006/metadata/properties" ma:root="true" ma:fieldsID="0200419de3a4cea7b4d493fa67dda49a" ns2:_="">
    <xsd:import namespace="2ca64109-ff74-4a3f-8df8-1404b228df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a64109-ff74-4a3f-8df8-1404b228dfda">G94TWSLYV3F3-10388-2</_dlc_DocId>
    <_dlc_DocIdUrl xmlns="2ca64109-ff74-4a3f-8df8-1404b228dfda">
      <Url>http://kl-spfarm1/fi/Kuntaliitto/media/tiedotteet/2014/03/_layouts/DocIdRedir.aspx?ID=G94TWSLYV3F3-10388-2</Url>
      <Description>G94TWSLYV3F3-10388-2</Description>
    </_dlc_DocIdUrl>
  </documentManagement>
</p:properties>
</file>

<file path=customXml/itemProps1.xml><?xml version="1.0" encoding="utf-8"?>
<ds:datastoreItem xmlns:ds="http://schemas.openxmlformats.org/officeDocument/2006/customXml" ds:itemID="{C4966F48-2AE9-405D-B4B5-D589B8941ABF}"/>
</file>

<file path=customXml/itemProps2.xml><?xml version="1.0" encoding="utf-8"?>
<ds:datastoreItem xmlns:ds="http://schemas.openxmlformats.org/officeDocument/2006/customXml" ds:itemID="{E26348C2-A27C-4D1F-A0A1-568CC64C2631}"/>
</file>

<file path=customXml/itemProps3.xml><?xml version="1.0" encoding="utf-8"?>
<ds:datastoreItem xmlns:ds="http://schemas.openxmlformats.org/officeDocument/2006/customXml" ds:itemID="{9E7DCF6D-3CCB-4E47-9C8A-53A47F06C959}"/>
</file>

<file path=customXml/itemProps4.xml><?xml version="1.0" encoding="utf-8"?>
<ds:datastoreItem xmlns:ds="http://schemas.openxmlformats.org/officeDocument/2006/customXml" ds:itemID="{49FAF60E-868B-418A-B8E4-3222B0ADC420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221</TotalTime>
  <Words>940</Words>
  <Application>Microsoft Office PowerPoint</Application>
  <PresentationFormat>Näytössä katseltava diaesitys (4:3)</PresentationFormat>
  <Paragraphs>354</Paragraphs>
  <Slides>27</Slides>
  <Notes>3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9" baseType="lpstr">
      <vt:lpstr>Kuntaliitto suomen- ja ruotsinkielinen</vt:lpstr>
      <vt:lpstr>Kaavio</vt:lpstr>
      <vt:lpstr>Kymenlaakson kuntapäivä</vt:lpstr>
      <vt:lpstr>Sosiaali- ja terveydenhuollon uudet linjaukset</vt:lpstr>
      <vt:lpstr>PowerPoint-esitys</vt:lpstr>
      <vt:lpstr>Nykyinen sosiaali- ja terveydenhuoltojärjestelmä</vt:lpstr>
      <vt:lpstr> Sosiaali- ja terveyspalveluiden järjestäminen viidelle alueelle Valtioneuvoston tiedote 23.3.2014 </vt:lpstr>
      <vt:lpstr>PowerPoint-esitys</vt:lpstr>
      <vt:lpstr>PowerPoint-esitys</vt:lpstr>
      <vt:lpstr>Uusi sote-malli -  toimijat ja suhteet</vt:lpstr>
      <vt:lpstr>Sosiaali- ja terveyspalveluiden järjestäminen viidelle alueelle</vt:lpstr>
      <vt:lpstr>PowerPoint-esitys</vt:lpstr>
      <vt:lpstr>Kysymyksiä</vt:lpstr>
      <vt:lpstr>Kysymyksiä</vt:lpstr>
      <vt:lpstr>Valtion talouden kehys 2015 – 2018 ja kunnat</vt:lpstr>
      <vt:lpstr>PowerPoint-esitys</vt:lpstr>
      <vt:lpstr>Kuntien ja kuntayhtymien toimintamenot:     Muutokset 2001-2013, %</vt:lpstr>
      <vt:lpstr>Kuntien ja kuntayhtymien lainakanta  eri vaihtoehdoissa, mrd. €</vt:lpstr>
      <vt:lpstr>Kuntien ja kuntayhtymien vuosikate  eri vaihtoehdoissa, mrd. €</vt:lpstr>
      <vt:lpstr>Valtion talouden kehys 2015 – 2018 ja kunnat </vt:lpstr>
      <vt:lpstr>Kehys jatkoa</vt:lpstr>
      <vt:lpstr>PowerPoint-esitys</vt:lpstr>
      <vt:lpstr>PowerPoint-esitys</vt:lpstr>
      <vt:lpstr>PowerPoint-esitys</vt:lpstr>
      <vt:lpstr>PowerPoint-esitys</vt:lpstr>
      <vt:lpstr>PowerPoint-esitys</vt:lpstr>
      <vt:lpstr>Kuntaliitto kuntien asialla</vt:lpstr>
      <vt:lpstr>Kuntaliitto-konsernin palvelut</vt:lpstr>
      <vt:lpstr>Kuntaliitto tukee kuntia  ja kunta-alaa muutoksessa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Kymenlaakson maakuntapäivä 28.3.2014, Mäki-Lohiluoma</dc:title>
  <dc:creator>Halonen Jaana</dc:creator>
  <cp:lastModifiedBy>Kaukopuro-Klemetti Hanna</cp:lastModifiedBy>
  <cp:revision>59</cp:revision>
  <dcterms:created xsi:type="dcterms:W3CDTF">2013-06-05T12:11:37Z</dcterms:created>
  <dcterms:modified xsi:type="dcterms:W3CDTF">2014-03-28T07:31:37Z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0x0101008AE510F892309543B3C814AC5E6ACC96</vt:lpwstr>
  </property>
  <property fmtid="{D5CDD505-2E9C-101B-9397-08002B2CF9AE}" pid="3" name="_dlc_DocIdItemGuid">
    <vt:lpwstr>674674d4-3b28-41ef-b634-dbe34d889cc1</vt:lpwstr>
  </property>
</Properties>
</file>